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4v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897" r:id="rId2"/>
    <p:sldId id="1651" r:id="rId3"/>
    <p:sldId id="1655" r:id="rId4"/>
    <p:sldId id="1618" r:id="rId5"/>
    <p:sldId id="1619" r:id="rId6"/>
    <p:sldId id="1697" r:id="rId7"/>
    <p:sldId id="1696" r:id="rId8"/>
    <p:sldId id="1620" r:id="rId9"/>
    <p:sldId id="1621" r:id="rId10"/>
    <p:sldId id="1727" r:id="rId11"/>
    <p:sldId id="1695" r:id="rId12"/>
    <p:sldId id="1698" r:id="rId13"/>
    <p:sldId id="1622" r:id="rId14"/>
    <p:sldId id="1623" r:id="rId15"/>
    <p:sldId id="1699" r:id="rId16"/>
    <p:sldId id="1704" r:id="rId17"/>
    <p:sldId id="1705" r:id="rId18"/>
    <p:sldId id="1706" r:id="rId19"/>
    <p:sldId id="1707" r:id="rId20"/>
    <p:sldId id="1708" r:id="rId21"/>
    <p:sldId id="1709" r:id="rId22"/>
    <p:sldId id="1710" r:id="rId23"/>
    <p:sldId id="1711" r:id="rId24"/>
    <p:sldId id="1712" r:id="rId25"/>
    <p:sldId id="1713" r:id="rId26"/>
    <p:sldId id="1714" r:id="rId27"/>
    <p:sldId id="1715" r:id="rId28"/>
    <p:sldId id="1716" r:id="rId29"/>
    <p:sldId id="1717" r:id="rId30"/>
    <p:sldId id="1718" r:id="rId31"/>
    <p:sldId id="1719" r:id="rId32"/>
    <p:sldId id="1720" r:id="rId33"/>
    <p:sldId id="1721" r:id="rId34"/>
    <p:sldId id="1624" r:id="rId35"/>
    <p:sldId id="1625" r:id="rId36"/>
    <p:sldId id="1627" r:id="rId37"/>
    <p:sldId id="1628" r:id="rId38"/>
    <p:sldId id="1722" r:id="rId39"/>
    <p:sldId id="1723" r:id="rId40"/>
    <p:sldId id="1725" r:id="rId41"/>
    <p:sldId id="1726" r:id="rId42"/>
    <p:sldId id="1724" r:id="rId43"/>
    <p:sldId id="1658" r:id="rId44"/>
    <p:sldId id="1662" r:id="rId45"/>
    <p:sldId id="1663" r:id="rId46"/>
    <p:sldId id="1664" r:id="rId47"/>
    <p:sldId id="1666" r:id="rId48"/>
    <p:sldId id="1667" r:id="rId49"/>
    <p:sldId id="1668" r:id="rId50"/>
    <p:sldId id="1669" r:id="rId51"/>
    <p:sldId id="1670" r:id="rId52"/>
    <p:sldId id="1671" r:id="rId53"/>
    <p:sldId id="1728" r:id="rId54"/>
    <p:sldId id="1689" r:id="rId55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A97"/>
    <a:srgbClr val="7C7D7D"/>
    <a:srgbClr val="C99639"/>
    <a:srgbClr val="E5DAB9"/>
    <a:srgbClr val="DDDDDD"/>
    <a:srgbClr val="F8F8F8"/>
    <a:srgbClr val="FF9999"/>
    <a:srgbClr val="8C1515"/>
    <a:srgbClr val="FFFFC0"/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3418" autoAdjust="0"/>
    <p:restoredTop sz="99321" autoAdjust="0"/>
  </p:normalViewPr>
  <p:slideViewPr>
    <p:cSldViewPr snapToGrid="0">
      <p:cViewPr>
        <p:scale>
          <a:sx n="116" d="100"/>
          <a:sy n="116" d="100"/>
        </p:scale>
        <p:origin x="-1552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"/>
    </p:cViewPr>
  </p:sorterViewPr>
  <p:notesViewPr>
    <p:cSldViewPr snapToGrid="0">
      <p:cViewPr varScale="1">
        <p:scale>
          <a:sx n="109" d="100"/>
          <a:sy n="109" d="100"/>
        </p:scale>
        <p:origin x="-274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9AA2A6CA-32FC-EB4F-BED2-73160ADBC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CA606651-119F-5E42-B5D9-A1AD4444A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40000"/>
              <a:lumOff val="60000"/>
            </a:schemeClr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Calibri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800">
                <a:latin typeface="Calibri" charset="0"/>
                <a:cs typeface="+mn-cs"/>
              </a:rPr>
              <a:t>This document is copyright (C) Stanford Computer Science and Marty Stepp, licensed under Creative Commons Attribution 2.5 License.  All rights reserved.</a:t>
            </a:r>
            <a:br>
              <a:rPr lang="en-US" sz="800">
                <a:latin typeface="Calibri" charset="0"/>
                <a:cs typeface="+mn-cs"/>
              </a:rPr>
            </a:br>
            <a:r>
              <a:rPr lang="en-US" sz="800">
                <a:latin typeface="Calibri" charset="0"/>
                <a:cs typeface="+mn-cs"/>
              </a:rPr>
              <a:t>Based on slides created by Keith Schwarz, Julie Zelenski, Jerry Cain, Eric Roberts, Mehran Sahami, Stuart Reges, Cynthia Lee,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en-US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8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9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9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00"/>
              </a:spcBef>
              <a:defRPr/>
            </a:pPr>
            <a:fld id="{E9486CB7-6068-D145-A421-ED1EEB2B1B44}" type="slidenum">
              <a:rPr lang="en-US" sz="1200" smtClean="0">
                <a:solidFill>
                  <a:srgbClr val="424242"/>
                </a:solidFill>
                <a:latin typeface="Verdana" charset="0"/>
              </a:rPr>
              <a:pPr eaLnBrk="1" hangingPunct="1">
                <a:spcBef>
                  <a:spcPts val="500"/>
                </a:spcBef>
                <a:defRPr/>
              </a:pPr>
              <a:t>‹#›</a:t>
            </a:fld>
            <a:endParaRPr lang="en-US" sz="1800" smtClean="0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60000"/>
              <a:lumOff val="40000"/>
            </a:schemeClr>
          </a:solidFill>
          <a:ln w="9398">
            <a:noFill/>
            <a:miter lim="800000"/>
            <a:headEnd/>
            <a:tailEnd/>
          </a:ln>
          <a:effectLst/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Tahoma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446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4018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8590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3162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image" Target="../media/image5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482" y="0"/>
            <a:ext cx="10331029" cy="6858000"/>
          </a:xfrm>
          <a:prstGeom prst="rect">
            <a:avLst/>
          </a:prstGeom>
        </p:spPr>
      </p:pic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0" y="5257800"/>
            <a:ext cx="9144000" cy="9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/>
              <a:t>106B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2011</a:t>
            </a:r>
            <a:endParaRPr lang="en-US" sz="32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6344" y="514086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</a:t>
            </a:r>
            <a:r>
              <a:rPr lang="en-US" sz="3200" dirty="0" smtClean="0">
                <a:cs typeface="+mn-cs"/>
              </a:rPr>
              <a:t>22</a:t>
            </a:r>
            <a:endParaRPr lang="en-US" sz="3200" dirty="0">
              <a:cs typeface="+mn-cs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 smtClean="0">
                <a:cs typeface="+mn-cs"/>
              </a:rPr>
              <a:t>Mar 4, </a:t>
            </a:r>
            <a:r>
              <a:rPr lang="en-US" sz="3200" dirty="0">
                <a:cs typeface="+mn-cs"/>
              </a:rPr>
              <a:t>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3748545" y="3707944"/>
            <a:ext cx="2527488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 smtClean="0">
                <a:cs typeface="+mn-cs"/>
              </a:rPr>
              <a:t>Megan Faulk</a:t>
            </a:r>
            <a:endParaRPr lang="en-US" sz="3200" dirty="0">
              <a:cs typeface="+mn-cs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>
            <a:off x="2134785" y="303324"/>
            <a:ext cx="5189173" cy="890085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Spanning Trees</a:t>
            </a:r>
          </a:p>
        </p:txBody>
      </p:sp>
    </p:spTree>
    <p:extLst>
      <p:ext uri="{BB962C8B-B14F-4D97-AF65-F5344CB8AC3E}">
        <p14:creationId xmlns:p14="http://schemas.microsoft.com/office/powerpoint/2010/main" val="173297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67" y="-21898"/>
            <a:ext cx="10978251" cy="698400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 bwMode="auto">
          <a:xfrm>
            <a:off x="0" y="259530"/>
            <a:ext cx="5189173" cy="890085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Network Design</a:t>
            </a:r>
            <a:endParaRPr lang="en-US" altLang="zh-CN" sz="6000" dirty="0" smtClean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8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81" y="5286307"/>
            <a:ext cx="152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Spanning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1186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Kruskal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52" y="1576150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22476" y="3555595"/>
            <a:ext cx="108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WOW!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8836" y="4339920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81" y="5286307"/>
            <a:ext cx="152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Spanning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1186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Kruskal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52" y="1576150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22476" y="3555595"/>
            <a:ext cx="108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WOW!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570" y="3825331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0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Kruskal's algorithm</a:t>
            </a:r>
          </a:p>
        </p:txBody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/>
              <a:t>Kruskal's</a:t>
            </a:r>
            <a:r>
              <a:rPr lang="en-US" altLang="zh-CN" b="1" dirty="0"/>
              <a:t> algorithm</a:t>
            </a:r>
            <a:r>
              <a:rPr lang="en-US" altLang="zh-CN" dirty="0"/>
              <a:t>: Finds a MST in a given graph.</a:t>
            </a:r>
          </a:p>
          <a:p>
            <a:pPr lvl="1">
              <a:buFontTx/>
              <a:buNone/>
            </a:pPr>
            <a:endParaRPr lang="en-US" altLang="zh-CN" sz="1200" dirty="0"/>
          </a:p>
          <a:p>
            <a:pPr lvl="1">
              <a:buFontTx/>
              <a:buNone/>
            </a:pPr>
            <a:r>
              <a:rPr lang="en-US" altLang="zh-CN" dirty="0"/>
              <a:t>function </a:t>
            </a:r>
            <a:r>
              <a:rPr lang="en-US" altLang="zh-CN" b="1" dirty="0" err="1"/>
              <a:t>kruskal</a:t>
            </a:r>
            <a:r>
              <a:rPr lang="en-US" altLang="zh-CN" dirty="0"/>
              <a:t>(graph):</a:t>
            </a:r>
          </a:p>
          <a:p>
            <a:pPr lvl="1">
              <a:buFontTx/>
              <a:buNone/>
            </a:pPr>
            <a:r>
              <a:rPr lang="en-US" altLang="zh-CN" dirty="0"/>
              <a:t>	Remove all edges from the graph.</a:t>
            </a:r>
          </a:p>
          <a:p>
            <a:pPr lvl="1">
              <a:buFontTx/>
              <a:buNone/>
            </a:pPr>
            <a:r>
              <a:rPr lang="en-US" altLang="zh-CN" dirty="0"/>
              <a:t>	Place all edges into a 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priority queue </a:t>
            </a:r>
            <a:r>
              <a:rPr lang="en-US" altLang="zh-CN" dirty="0"/>
              <a:t>based on their weight (cost).</a:t>
            </a:r>
          </a:p>
          <a:p>
            <a:pPr lvl="1">
              <a:buFontTx/>
              <a:buNone/>
            </a:pPr>
            <a:r>
              <a:rPr lang="en-US" altLang="zh-CN" dirty="0"/>
              <a:t>	While the priority queue is not empty:</a:t>
            </a:r>
          </a:p>
          <a:p>
            <a:pPr lvl="1">
              <a:buFontTx/>
              <a:buNone/>
            </a:pPr>
            <a:r>
              <a:rPr lang="en-US" altLang="zh-CN" dirty="0"/>
              <a:t>		</a:t>
            </a:r>
            <a:r>
              <a:rPr lang="en-US" altLang="zh-CN" dirty="0" err="1"/>
              <a:t>Dequeue</a:t>
            </a:r>
            <a:r>
              <a:rPr lang="en-US" altLang="zh-CN" dirty="0"/>
              <a:t> an edge </a:t>
            </a:r>
            <a:r>
              <a:rPr lang="en-US" altLang="zh-CN" i="1" dirty="0"/>
              <a:t>e</a:t>
            </a:r>
            <a:r>
              <a:rPr lang="en-US" altLang="zh-CN" dirty="0"/>
              <a:t> from the priority queue.</a:t>
            </a:r>
          </a:p>
          <a:p>
            <a:pPr lvl="1">
              <a:buFontTx/>
              <a:buNone/>
            </a:pPr>
            <a:r>
              <a:rPr lang="en-US" altLang="zh-CN" dirty="0"/>
              <a:t>		If </a:t>
            </a:r>
            <a:r>
              <a:rPr lang="en-US" altLang="zh-CN" i="1" dirty="0"/>
              <a:t>e</a:t>
            </a:r>
            <a:r>
              <a:rPr lang="en-US" altLang="zh-CN" dirty="0"/>
              <a:t>'s endpoints aren't already connected to one another,</a:t>
            </a:r>
            <a:br>
              <a:rPr lang="en-US" altLang="zh-CN" dirty="0"/>
            </a:br>
            <a:r>
              <a:rPr lang="en-US" altLang="zh-CN" dirty="0"/>
              <a:t>		add that edge into the graph.</a:t>
            </a:r>
          </a:p>
          <a:p>
            <a:pPr lvl="1">
              <a:buFontTx/>
              <a:buNone/>
            </a:pPr>
            <a:r>
              <a:rPr lang="en-US" altLang="zh-CN" dirty="0"/>
              <a:t>		Otherwise, skip the edge.</a:t>
            </a:r>
          </a:p>
        </p:txBody>
      </p:sp>
    </p:spTree>
    <p:extLst>
      <p:ext uri="{BB962C8B-B14F-4D97-AF65-F5344CB8AC3E}">
        <p14:creationId xmlns:p14="http://schemas.microsoft.com/office/powerpoint/2010/main" val="10166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{a:1, b:2, c:3, d:4, e:5, f:6, g:7, h:8, i:9, j:10, k:11,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8" name="AutoShape 4"/>
            <p:cNvCxnSpPr>
              <a:cxnSpLocks noChangeShapeType="1"/>
              <a:stCxn id="728089" idx="0"/>
              <a:endCxn id="728086" idx="4"/>
            </p:cNvCxnSpPr>
            <p:nvPr/>
          </p:nvCxnSpPr>
          <p:spPr bwMode="auto">
            <a:xfrm flipH="1" flipV="1">
              <a:off x="3694" y="2888"/>
              <a:ext cx="1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2" name="AutoShape 8"/>
            <p:cNvCxnSpPr>
              <a:cxnSpLocks noChangeShapeType="1"/>
              <a:stCxn id="728087" idx="4"/>
              <a:endCxn id="728088" idx="0"/>
            </p:cNvCxnSpPr>
            <p:nvPr/>
          </p:nvCxnSpPr>
          <p:spPr bwMode="auto">
            <a:xfrm>
              <a:off x="4511" y="2888"/>
              <a:ext cx="0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98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806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{</a:t>
            </a:r>
            <a:r>
              <a:rPr lang="en-US" altLang="zh-CN" sz="4000" b="1" dirty="0"/>
              <a:t>a:1</a:t>
            </a:r>
            <a:r>
              <a:rPr lang="en-US" altLang="zh-CN" sz="1600" dirty="0"/>
              <a:t>, b:2, c:3, d:4, e:5, f:6, g:7, h:8, i:9, j:10, k:11,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8" name="AutoShape 4"/>
            <p:cNvCxnSpPr>
              <a:cxnSpLocks noChangeShapeType="1"/>
              <a:stCxn id="728089" idx="0"/>
              <a:endCxn id="728086" idx="4"/>
            </p:cNvCxnSpPr>
            <p:nvPr/>
          </p:nvCxnSpPr>
          <p:spPr bwMode="auto">
            <a:xfrm flipH="1" flipV="1">
              <a:off x="3694" y="2888"/>
              <a:ext cx="1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2" name="AutoShape 8"/>
            <p:cNvCxnSpPr>
              <a:cxnSpLocks noChangeShapeType="1"/>
              <a:stCxn id="728087" idx="4"/>
              <a:endCxn id="728088" idx="0"/>
            </p:cNvCxnSpPr>
            <p:nvPr/>
          </p:nvCxnSpPr>
          <p:spPr bwMode="auto">
            <a:xfrm>
              <a:off x="4511" y="2888"/>
              <a:ext cx="0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76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b</a:t>
            </a:r>
            <a:r>
              <a:rPr lang="en-US" altLang="zh-CN" sz="4000" b="1" dirty="0"/>
              <a:t>:2</a:t>
            </a:r>
            <a:r>
              <a:rPr lang="en-US" altLang="zh-CN" sz="1600" dirty="0"/>
              <a:t>, c:3, d:4, e:5, f:6, g:7, h:8, i:9, j:10, k:11,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8" name="AutoShape 4"/>
            <p:cNvCxnSpPr>
              <a:cxnSpLocks noChangeShapeType="1"/>
              <a:stCxn id="728089" idx="0"/>
              <a:endCxn id="728086" idx="4"/>
            </p:cNvCxnSpPr>
            <p:nvPr/>
          </p:nvCxnSpPr>
          <p:spPr bwMode="auto">
            <a:xfrm flipH="1" flipV="1">
              <a:off x="3694" y="2888"/>
              <a:ext cx="1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2" name="AutoShape 8"/>
            <p:cNvCxnSpPr>
              <a:cxnSpLocks noChangeShapeType="1"/>
              <a:stCxn id="728087" idx="4"/>
              <a:endCxn id="728088" idx="0"/>
            </p:cNvCxnSpPr>
            <p:nvPr/>
          </p:nvCxnSpPr>
          <p:spPr bwMode="auto">
            <a:xfrm>
              <a:off x="4511" y="2888"/>
              <a:ext cx="0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4857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c</a:t>
            </a:r>
            <a:r>
              <a:rPr lang="en-US" altLang="zh-CN" sz="4000" b="1" dirty="0"/>
              <a:t>:3</a:t>
            </a:r>
            <a:r>
              <a:rPr lang="en-US" altLang="zh-CN" sz="1600" dirty="0"/>
              <a:t>, d:4, e:5, f:6, g:7, h:8, i:9, j:10, k:11,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8" name="AutoShape 4"/>
            <p:cNvCxnSpPr>
              <a:cxnSpLocks noChangeShapeType="1"/>
              <a:stCxn id="728089" idx="0"/>
              <a:endCxn id="728086" idx="4"/>
            </p:cNvCxnSpPr>
            <p:nvPr/>
          </p:nvCxnSpPr>
          <p:spPr bwMode="auto">
            <a:xfrm flipH="1" flipV="1">
              <a:off x="3694" y="2888"/>
              <a:ext cx="1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2" name="AutoShape 8"/>
            <p:cNvCxnSpPr>
              <a:cxnSpLocks noChangeShapeType="1"/>
              <a:stCxn id="728087" idx="4"/>
              <a:endCxn id="728088" idx="0"/>
            </p:cNvCxnSpPr>
            <p:nvPr/>
          </p:nvCxnSpPr>
          <p:spPr bwMode="auto">
            <a:xfrm>
              <a:off x="4511" y="2888"/>
              <a:ext cx="0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02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d</a:t>
            </a:r>
            <a:r>
              <a:rPr lang="en-US" altLang="zh-CN" sz="4000" b="1" dirty="0"/>
              <a:t>:4</a:t>
            </a:r>
            <a:r>
              <a:rPr lang="en-US" altLang="zh-CN" sz="1600" dirty="0"/>
              <a:t>, e:5, f:6, g:7, h:8, i:9, j:10, k:11,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8" name="AutoShape 4"/>
            <p:cNvCxnSpPr>
              <a:cxnSpLocks noChangeShapeType="1"/>
              <a:stCxn id="728089" idx="0"/>
              <a:endCxn id="728086" idx="4"/>
            </p:cNvCxnSpPr>
            <p:nvPr/>
          </p:nvCxnSpPr>
          <p:spPr bwMode="auto">
            <a:xfrm flipH="1" flipV="1">
              <a:off x="3694" y="2888"/>
              <a:ext cx="1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2" name="AutoShape 8"/>
            <p:cNvCxnSpPr>
              <a:cxnSpLocks noChangeShapeType="1"/>
              <a:stCxn id="728087" idx="4"/>
              <a:endCxn id="728088" idx="0"/>
            </p:cNvCxnSpPr>
            <p:nvPr/>
          </p:nvCxnSpPr>
          <p:spPr bwMode="auto">
            <a:xfrm>
              <a:off x="4511" y="2888"/>
              <a:ext cx="0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529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e</a:t>
            </a:r>
            <a:r>
              <a:rPr lang="en-US" altLang="zh-CN" sz="4000" b="1" dirty="0"/>
              <a:t>:5</a:t>
            </a:r>
            <a:r>
              <a:rPr lang="en-US" altLang="zh-CN" sz="1600" dirty="0"/>
              <a:t>, f:6, g:7, h:8, i:9, j:10, k:11,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8" name="AutoShape 4"/>
            <p:cNvCxnSpPr>
              <a:cxnSpLocks noChangeShapeType="1"/>
              <a:stCxn id="728089" idx="0"/>
              <a:endCxn id="728086" idx="4"/>
            </p:cNvCxnSpPr>
            <p:nvPr/>
          </p:nvCxnSpPr>
          <p:spPr bwMode="auto">
            <a:xfrm flipH="1" flipV="1">
              <a:off x="3694" y="2888"/>
              <a:ext cx="1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2" name="AutoShape 8"/>
            <p:cNvCxnSpPr>
              <a:cxnSpLocks noChangeShapeType="1"/>
              <a:stCxn id="728087" idx="4"/>
              <a:endCxn id="728088" idx="0"/>
            </p:cNvCxnSpPr>
            <p:nvPr/>
          </p:nvCxnSpPr>
          <p:spPr bwMode="auto">
            <a:xfrm>
              <a:off x="4511" y="2888"/>
              <a:ext cx="0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32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Learn what a Spanning </a:t>
            </a:r>
            <a:r>
              <a:rPr lang="en-US" sz="2400" dirty="0">
                <a:latin typeface="Chalkboard"/>
                <a:cs typeface="Chalkboard"/>
              </a:rPr>
              <a:t>T</a:t>
            </a:r>
            <a:r>
              <a:rPr lang="en-US" sz="2400" dirty="0" smtClean="0">
                <a:latin typeface="Chalkboard"/>
                <a:cs typeface="Chalkboard"/>
              </a:rPr>
              <a:t>ree is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Understand </a:t>
            </a:r>
            <a:r>
              <a:rPr lang="en-US" sz="2400" dirty="0" err="1" smtClean="0">
                <a:latin typeface="Chalkboard"/>
                <a:cs typeface="Chalkboard"/>
              </a:rPr>
              <a:t>Kruskal’s</a:t>
            </a:r>
            <a:r>
              <a:rPr lang="en-US" sz="2400" dirty="0" smtClean="0">
                <a:latin typeface="Chalkboard"/>
                <a:cs typeface="Chalkboard"/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511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f</a:t>
            </a:r>
            <a:r>
              <a:rPr lang="en-US" altLang="zh-CN" sz="4000" b="1" dirty="0"/>
              <a:t>:6</a:t>
            </a:r>
            <a:r>
              <a:rPr lang="en-US" altLang="zh-CN" sz="1600" dirty="0"/>
              <a:t>, g:7, h:8, i:9, j:10, k:11,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2" name="AutoShape 8"/>
            <p:cNvCxnSpPr>
              <a:cxnSpLocks noChangeShapeType="1"/>
              <a:stCxn id="728087" idx="4"/>
              <a:endCxn id="728088" idx="0"/>
            </p:cNvCxnSpPr>
            <p:nvPr/>
          </p:nvCxnSpPr>
          <p:spPr bwMode="auto">
            <a:xfrm>
              <a:off x="4511" y="2888"/>
              <a:ext cx="0" cy="50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1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0526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g</a:t>
            </a:r>
            <a:r>
              <a:rPr lang="en-US" altLang="zh-CN" sz="4000" b="1" dirty="0"/>
              <a:t>:7</a:t>
            </a:r>
            <a:r>
              <a:rPr lang="en-US" altLang="zh-CN" sz="1600" dirty="0"/>
              <a:t>, h:8, i:9, j:10, k:11,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2" name="AutoShape 8"/>
            <p:cNvCxnSpPr>
              <a:cxnSpLocks noChangeShapeType="1"/>
              <a:stCxn id="728087" idx="4"/>
              <a:endCxn id="728088" idx="0"/>
            </p:cNvCxnSpPr>
            <p:nvPr/>
          </p:nvCxnSpPr>
          <p:spPr bwMode="auto">
            <a:xfrm>
              <a:off x="4511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9566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h</a:t>
            </a:r>
            <a:r>
              <a:rPr lang="en-US" altLang="zh-CN" sz="4000" b="1" dirty="0"/>
              <a:t>:8</a:t>
            </a:r>
            <a:r>
              <a:rPr lang="en-US" altLang="zh-CN" sz="1600" dirty="0"/>
              <a:t>, i:9, j:10, k:11,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AutoShape 8"/>
          <p:cNvCxnSpPr>
            <a:cxnSpLocks noChangeShapeType="1"/>
          </p:cNvCxnSpPr>
          <p:nvPr/>
        </p:nvCxnSpPr>
        <p:spPr bwMode="auto">
          <a:xfrm>
            <a:off x="6942261" y="4639443"/>
            <a:ext cx="0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1791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i</a:t>
            </a:r>
            <a:r>
              <a:rPr lang="en-US" altLang="zh-CN" sz="4000" b="1" dirty="0"/>
              <a:t>:9</a:t>
            </a:r>
            <a:r>
              <a:rPr lang="en-US" altLang="zh-CN" sz="1600" dirty="0"/>
              <a:t>, j:10, k:11,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AutoShape 8"/>
          <p:cNvCxnSpPr>
            <a:cxnSpLocks noChangeShapeType="1"/>
          </p:cNvCxnSpPr>
          <p:nvPr/>
        </p:nvCxnSpPr>
        <p:spPr bwMode="auto">
          <a:xfrm>
            <a:off x="6942261" y="4639443"/>
            <a:ext cx="0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178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j</a:t>
            </a:r>
            <a:r>
              <a:rPr lang="en-US" altLang="zh-CN" sz="4000" b="1" dirty="0"/>
              <a:t>:10</a:t>
            </a:r>
            <a:r>
              <a:rPr lang="en-US" altLang="zh-CN" sz="1600" dirty="0"/>
              <a:t>, k:11,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AutoShape 8"/>
          <p:cNvCxnSpPr>
            <a:cxnSpLocks noChangeShapeType="1"/>
          </p:cNvCxnSpPr>
          <p:nvPr/>
        </p:nvCxnSpPr>
        <p:spPr bwMode="auto">
          <a:xfrm>
            <a:off x="6942261" y="4639443"/>
            <a:ext cx="0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6915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k</a:t>
            </a:r>
            <a:r>
              <a:rPr lang="en-US" altLang="zh-CN" sz="4000" b="1" dirty="0"/>
              <a:t>:11</a:t>
            </a:r>
            <a:r>
              <a:rPr lang="en-US" altLang="zh-CN" sz="1600" dirty="0"/>
              <a:t>, l:12,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AutoShape 8"/>
          <p:cNvCxnSpPr>
            <a:cxnSpLocks noChangeShapeType="1"/>
          </p:cNvCxnSpPr>
          <p:nvPr/>
        </p:nvCxnSpPr>
        <p:spPr bwMode="auto">
          <a:xfrm>
            <a:off x="6942261" y="4639443"/>
            <a:ext cx="0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862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l</a:t>
            </a:r>
            <a:r>
              <a:rPr lang="en-US" altLang="zh-CN" sz="4000" b="1" dirty="0"/>
              <a:t>:12</a:t>
            </a:r>
            <a:r>
              <a:rPr lang="en-US" altLang="zh-CN" sz="1600" dirty="0"/>
              <a:t>, m:13,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AutoShape 8"/>
          <p:cNvCxnSpPr>
            <a:cxnSpLocks noChangeShapeType="1"/>
          </p:cNvCxnSpPr>
          <p:nvPr/>
        </p:nvCxnSpPr>
        <p:spPr bwMode="auto">
          <a:xfrm>
            <a:off x="6942261" y="4639443"/>
            <a:ext cx="0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373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m</a:t>
            </a:r>
            <a:r>
              <a:rPr lang="en-US" altLang="zh-CN" sz="4000" b="1" dirty="0"/>
              <a:t>:13</a:t>
            </a:r>
            <a:r>
              <a:rPr lang="en-US" altLang="zh-CN" sz="1600" dirty="0"/>
              <a:t>, n:14,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AutoShape 8"/>
          <p:cNvCxnSpPr>
            <a:cxnSpLocks noChangeShapeType="1"/>
          </p:cNvCxnSpPr>
          <p:nvPr/>
        </p:nvCxnSpPr>
        <p:spPr bwMode="auto">
          <a:xfrm>
            <a:off x="6942261" y="4639443"/>
            <a:ext cx="0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77604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n</a:t>
            </a:r>
            <a:r>
              <a:rPr lang="en-US" altLang="zh-CN" sz="4000" b="1" dirty="0"/>
              <a:t>:14</a:t>
            </a:r>
            <a:r>
              <a:rPr lang="en-US" altLang="zh-CN" sz="1600" dirty="0"/>
              <a:t>, o:15,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AutoShape 8"/>
          <p:cNvCxnSpPr>
            <a:cxnSpLocks noChangeShapeType="1"/>
          </p:cNvCxnSpPr>
          <p:nvPr/>
        </p:nvCxnSpPr>
        <p:spPr bwMode="auto">
          <a:xfrm>
            <a:off x="6942261" y="4639443"/>
            <a:ext cx="0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7419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o</a:t>
            </a:r>
            <a:r>
              <a:rPr lang="en-US" altLang="zh-CN" sz="4000" b="1" dirty="0"/>
              <a:t>:15</a:t>
            </a:r>
            <a:r>
              <a:rPr lang="en-US" altLang="zh-CN" sz="1600" dirty="0"/>
              <a:t>, p:16,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AutoShape 8"/>
          <p:cNvCxnSpPr>
            <a:cxnSpLocks noChangeShapeType="1"/>
          </p:cNvCxnSpPr>
          <p:nvPr/>
        </p:nvCxnSpPr>
        <p:spPr bwMode="auto">
          <a:xfrm>
            <a:off x="6942261" y="4639443"/>
            <a:ext cx="0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7419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81" y="5286307"/>
            <a:ext cx="152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Spanning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1186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Kruskal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52" y="1576150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22476" y="3555595"/>
            <a:ext cx="108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WOW!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207" y="4712176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9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p</a:t>
            </a:r>
            <a:r>
              <a:rPr lang="en-US" altLang="zh-CN" sz="4000" b="1" dirty="0"/>
              <a:t>:16</a:t>
            </a:r>
            <a:r>
              <a:rPr lang="en-US" altLang="zh-CN" sz="1600" dirty="0"/>
              <a:t>, q:17,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AutoShape 8"/>
          <p:cNvCxnSpPr>
            <a:cxnSpLocks noChangeShapeType="1"/>
          </p:cNvCxnSpPr>
          <p:nvPr/>
        </p:nvCxnSpPr>
        <p:spPr bwMode="auto">
          <a:xfrm>
            <a:off x="6942261" y="4639443"/>
            <a:ext cx="0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7419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q</a:t>
            </a:r>
            <a:r>
              <a:rPr lang="en-US" altLang="zh-CN" sz="4000" b="1" dirty="0"/>
              <a:t>:17</a:t>
            </a:r>
            <a:r>
              <a:rPr lang="en-US" altLang="zh-CN" sz="1600" dirty="0"/>
              <a:t>, r:18}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AutoShape 8"/>
          <p:cNvCxnSpPr>
            <a:cxnSpLocks noChangeShapeType="1"/>
          </p:cNvCxnSpPr>
          <p:nvPr/>
        </p:nvCxnSpPr>
        <p:spPr bwMode="auto">
          <a:xfrm>
            <a:off x="6942261" y="4639443"/>
            <a:ext cx="0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10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</a:t>
            </a:r>
            <a:r>
              <a:rPr lang="en-US" altLang="zh-CN" sz="4000" b="1" dirty="0" smtClean="0"/>
              <a:t>r</a:t>
            </a:r>
            <a:r>
              <a:rPr lang="en-US" altLang="zh-CN" sz="4000" b="1" dirty="0"/>
              <a:t>:18</a:t>
            </a:r>
            <a:r>
              <a:rPr lang="en-US" altLang="zh-CN" sz="1600" dirty="0"/>
              <a:t>}</a:t>
            </a:r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1" name="AutoShape 7"/>
            <p:cNvCxnSpPr>
              <a:cxnSpLocks noChangeShapeType="1"/>
              <a:stCxn id="728089" idx="6"/>
              <a:endCxn id="728088" idx="2"/>
            </p:cNvCxnSpPr>
            <p:nvPr/>
          </p:nvCxnSpPr>
          <p:spPr bwMode="auto">
            <a:xfrm>
              <a:off x="3848" y="3551"/>
              <a:ext cx="509" cy="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4" name="AutoShape 10"/>
            <p:cNvCxnSpPr>
              <a:cxnSpLocks noChangeShapeType="1"/>
              <a:stCxn id="728088" idx="7"/>
              <a:endCxn id="728091" idx="3"/>
            </p:cNvCxnSpPr>
            <p:nvPr/>
          </p:nvCxnSpPr>
          <p:spPr bwMode="auto">
            <a:xfrm flipV="1">
              <a:off x="4611" y="2846"/>
              <a:ext cx="663" cy="593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75" name="AutoShape 11"/>
            <p:cNvCxnSpPr>
              <a:cxnSpLocks noChangeShapeType="1"/>
              <a:stCxn id="728087" idx="6"/>
              <a:endCxn id="728091" idx="2"/>
            </p:cNvCxnSpPr>
            <p:nvPr/>
          </p:nvCxnSpPr>
          <p:spPr bwMode="auto">
            <a:xfrm>
              <a:off x="4664" y="2735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9" name="AutoShape 15"/>
            <p:cNvCxnSpPr>
              <a:cxnSpLocks noChangeShapeType="1"/>
              <a:stCxn id="728093" idx="4"/>
              <a:endCxn id="728087" idx="0"/>
            </p:cNvCxnSpPr>
            <p:nvPr/>
          </p:nvCxnSpPr>
          <p:spPr bwMode="auto">
            <a:xfrm>
              <a:off x="4511" y="2120"/>
              <a:ext cx="0" cy="46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0" name="AutoShape 16"/>
            <p:cNvCxnSpPr>
              <a:cxnSpLocks noChangeShapeType="1"/>
              <a:stCxn id="728094" idx="4"/>
              <a:endCxn id="728091" idx="0"/>
            </p:cNvCxnSpPr>
            <p:nvPr/>
          </p:nvCxnSpPr>
          <p:spPr bwMode="auto">
            <a:xfrm flipH="1">
              <a:off x="5375" y="2111"/>
              <a:ext cx="2" cy="470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4" name="AutoShape 20"/>
            <p:cNvCxnSpPr>
              <a:cxnSpLocks noChangeShapeType="1"/>
              <a:stCxn id="728095" idx="3"/>
              <a:endCxn id="728093" idx="7"/>
            </p:cNvCxnSpPr>
            <p:nvPr/>
          </p:nvCxnSpPr>
          <p:spPr bwMode="auto">
            <a:xfrm flipH="1">
              <a:off x="4611" y="1214"/>
              <a:ext cx="663" cy="641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28085" name="AutoShape 21"/>
            <p:cNvCxnSpPr>
              <a:cxnSpLocks noChangeShapeType="1"/>
              <a:stCxn id="728093" idx="5"/>
              <a:endCxn id="728091" idx="1"/>
            </p:cNvCxnSpPr>
            <p:nvPr/>
          </p:nvCxnSpPr>
          <p:spPr bwMode="auto">
            <a:xfrm>
              <a:off x="4611" y="2078"/>
              <a:ext cx="663" cy="545"/>
            </a:xfrm>
            <a:prstGeom prst="straightConnector1">
              <a:avLst/>
            </a:prstGeom>
            <a:noFill/>
            <a:ln w="54720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  <p:cxnSp>
        <p:nvCxnSpPr>
          <p:cNvPr id="50" name="AutoShape 4"/>
          <p:cNvCxnSpPr>
            <a:cxnSpLocks noChangeShapeType="1"/>
          </p:cNvCxnSpPr>
          <p:nvPr/>
        </p:nvCxnSpPr>
        <p:spPr bwMode="auto">
          <a:xfrm flipH="1" flipV="1">
            <a:off x="5645273" y="4639443"/>
            <a:ext cx="1588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" name="AutoShape 8"/>
          <p:cNvCxnSpPr>
            <a:cxnSpLocks noChangeShapeType="1"/>
          </p:cNvCxnSpPr>
          <p:nvPr/>
        </p:nvCxnSpPr>
        <p:spPr bwMode="auto">
          <a:xfrm>
            <a:off x="6942261" y="4639443"/>
            <a:ext cx="0" cy="808038"/>
          </a:xfrm>
          <a:prstGeom prst="straightConnector1">
            <a:avLst/>
          </a:prstGeom>
          <a:noFill/>
          <a:ln w="54720">
            <a:solidFill>
              <a:srgbClr val="666666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10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what order would </a:t>
            </a:r>
            <a:r>
              <a:rPr lang="en-US" altLang="zh-CN" dirty="0" err="1"/>
              <a:t>Kruskal's</a:t>
            </a:r>
            <a:r>
              <a:rPr lang="en-US" altLang="zh-CN" dirty="0"/>
              <a:t> algorithm visit the edges</a:t>
            </a:r>
            <a:br>
              <a:rPr lang="en-US" altLang="zh-CN" dirty="0"/>
            </a:br>
            <a:r>
              <a:rPr lang="en-US" altLang="zh-CN" dirty="0"/>
              <a:t>in the graph below?  What MST would it produce?</a:t>
            </a:r>
          </a:p>
          <a:p>
            <a:pPr lvl="1">
              <a:buFontTx/>
              <a:buNone/>
            </a:pPr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function </a:t>
            </a:r>
            <a:r>
              <a:rPr lang="en-US" altLang="zh-CN" sz="1600" b="1" dirty="0" err="1"/>
              <a:t>kruskal</a:t>
            </a:r>
            <a:r>
              <a:rPr lang="en-US" altLang="zh-CN" sz="1600" dirty="0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Place all edges into a priority queue</a:t>
            </a:r>
            <a:br>
              <a:rPr lang="en-US" altLang="zh-CN" sz="1600" dirty="0"/>
            </a:br>
            <a:r>
              <a:rPr lang="en-US" altLang="zh-CN" sz="1600" dirty="0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</a:t>
            </a:r>
            <a:r>
              <a:rPr lang="en-US" altLang="zh-CN" sz="1600" dirty="0" err="1"/>
              <a:t>Dequeue</a:t>
            </a:r>
            <a:r>
              <a:rPr lang="en-US" altLang="zh-CN" sz="1600" dirty="0"/>
              <a:t> an edge </a:t>
            </a:r>
            <a:r>
              <a:rPr lang="en-US" altLang="zh-CN" sz="1600" i="1" dirty="0"/>
              <a:t>e</a:t>
            </a:r>
            <a:r>
              <a:rPr lang="en-US" altLang="zh-CN" sz="1600" dirty="0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If </a:t>
            </a:r>
            <a:r>
              <a:rPr lang="en-US" altLang="zh-CN" sz="1600" i="1" dirty="0"/>
              <a:t>e</a:t>
            </a:r>
            <a:r>
              <a:rPr lang="en-US" altLang="zh-CN" sz="1600" dirty="0"/>
              <a:t>'s endpoints aren't already connected,</a:t>
            </a:r>
            <a:br>
              <a:rPr lang="en-US" altLang="zh-CN" sz="1600" dirty="0"/>
            </a:br>
            <a:r>
              <a:rPr lang="en-US" altLang="zh-CN" sz="1600" dirty="0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600" dirty="0"/>
              <a:t>		Otherwise, skip the edge.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 sz="1600" dirty="0"/>
          </a:p>
          <a:p>
            <a:pPr marL="344487" lvl="1" indent="0">
              <a:buNone/>
            </a:pPr>
            <a:r>
              <a:rPr lang="en-US" altLang="zh-CN" sz="1600" dirty="0" err="1" smtClean="0"/>
              <a:t>pq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= </a:t>
            </a:r>
            <a:r>
              <a:rPr lang="en-US" altLang="zh-CN" sz="1600" dirty="0" smtClean="0"/>
              <a:t>{}</a:t>
            </a:r>
            <a:endParaRPr lang="en-US" altLang="zh-CN" sz="1600" dirty="0"/>
          </a:p>
        </p:txBody>
      </p:sp>
      <p:grpSp>
        <p:nvGrpSpPr>
          <p:cNvPr id="728116" name="Group 52"/>
          <p:cNvGrpSpPr>
            <a:grpSpLocks/>
          </p:cNvGrpSpPr>
          <p:nvPr/>
        </p:nvGrpSpPr>
        <p:grpSpPr bwMode="auto">
          <a:xfrm>
            <a:off x="4048248" y="1578743"/>
            <a:ext cx="4832350" cy="4495800"/>
            <a:chOff x="2688" y="960"/>
            <a:chExt cx="3044" cy="2832"/>
          </a:xfrm>
        </p:grpSpPr>
        <p:cxnSp>
          <p:nvCxnSpPr>
            <p:cNvPr id="728069" name="AutoShape 5"/>
            <p:cNvCxnSpPr>
              <a:cxnSpLocks noChangeShapeType="1"/>
              <a:stCxn id="728090" idx="7"/>
              <a:endCxn id="728086" idx="3"/>
            </p:cNvCxnSpPr>
            <p:nvPr/>
          </p:nvCxnSpPr>
          <p:spPr bwMode="auto">
            <a:xfrm flipV="1">
              <a:off x="2931" y="2846"/>
              <a:ext cx="663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0" name="AutoShape 6"/>
            <p:cNvCxnSpPr>
              <a:cxnSpLocks noChangeShapeType="1"/>
              <a:stCxn id="728086" idx="6"/>
              <a:endCxn id="728087" idx="2"/>
            </p:cNvCxnSpPr>
            <p:nvPr/>
          </p:nvCxnSpPr>
          <p:spPr bwMode="auto">
            <a:xfrm>
              <a:off x="3847" y="2735"/>
              <a:ext cx="510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3" name="AutoShape 9"/>
            <p:cNvCxnSpPr>
              <a:cxnSpLocks noChangeShapeType="1"/>
              <a:stCxn id="728086" idx="5"/>
              <a:endCxn id="728088" idx="1"/>
            </p:cNvCxnSpPr>
            <p:nvPr/>
          </p:nvCxnSpPr>
          <p:spPr bwMode="auto">
            <a:xfrm>
              <a:off x="3794" y="2846"/>
              <a:ext cx="616" cy="593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6" name="AutoShape 12"/>
            <p:cNvCxnSpPr>
              <a:cxnSpLocks noChangeShapeType="1"/>
              <a:stCxn id="728088" idx="6"/>
              <a:endCxn id="728092" idx="2"/>
            </p:cNvCxnSpPr>
            <p:nvPr/>
          </p:nvCxnSpPr>
          <p:spPr bwMode="auto">
            <a:xfrm>
              <a:off x="466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7" name="AutoShape 13"/>
            <p:cNvCxnSpPr>
              <a:cxnSpLocks noChangeShapeType="1"/>
              <a:stCxn id="728091" idx="4"/>
              <a:endCxn id="728092" idx="0"/>
            </p:cNvCxnSpPr>
            <p:nvPr/>
          </p:nvCxnSpPr>
          <p:spPr bwMode="auto">
            <a:xfrm>
              <a:off x="5375" y="2888"/>
              <a:ext cx="0" cy="50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78" name="AutoShape 14"/>
            <p:cNvCxnSpPr>
              <a:cxnSpLocks noChangeShapeType="1"/>
              <a:stCxn id="728090" idx="6"/>
              <a:endCxn id="728089" idx="2"/>
            </p:cNvCxnSpPr>
            <p:nvPr/>
          </p:nvCxnSpPr>
          <p:spPr bwMode="auto">
            <a:xfrm>
              <a:off x="2984" y="3551"/>
              <a:ext cx="557" cy="0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1" name="AutoShape 17"/>
            <p:cNvCxnSpPr>
              <a:cxnSpLocks noChangeShapeType="1"/>
              <a:stCxn id="728095" idx="4"/>
              <a:endCxn id="728094" idx="0"/>
            </p:cNvCxnSpPr>
            <p:nvPr/>
          </p:nvCxnSpPr>
          <p:spPr bwMode="auto">
            <a:xfrm>
              <a:off x="5375" y="1256"/>
              <a:ext cx="2" cy="548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2" name="AutoShape 18"/>
            <p:cNvCxnSpPr>
              <a:cxnSpLocks noChangeShapeType="1"/>
              <a:stCxn id="728093" idx="3"/>
              <a:endCxn id="728086" idx="7"/>
            </p:cNvCxnSpPr>
            <p:nvPr/>
          </p:nvCxnSpPr>
          <p:spPr bwMode="auto">
            <a:xfrm flipH="1">
              <a:off x="3794" y="2078"/>
              <a:ext cx="616" cy="545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8083" name="AutoShape 19"/>
            <p:cNvCxnSpPr>
              <a:cxnSpLocks noChangeShapeType="1"/>
              <a:stCxn id="728093" idx="6"/>
              <a:endCxn id="728094" idx="2"/>
            </p:cNvCxnSpPr>
            <p:nvPr/>
          </p:nvCxnSpPr>
          <p:spPr bwMode="auto">
            <a:xfrm flipV="1">
              <a:off x="4664" y="1958"/>
              <a:ext cx="559" cy="9"/>
            </a:xfrm>
            <a:prstGeom prst="straightConnector1">
              <a:avLst/>
            </a:prstGeom>
            <a:ln>
              <a:headEnd/>
              <a:tailEnd/>
            </a:ln>
            <a:ex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28086" name="Oval 22"/>
            <p:cNvSpPr>
              <a:spLocks noChangeArrowheads="1"/>
            </p:cNvSpPr>
            <p:nvPr/>
          </p:nvSpPr>
          <p:spPr bwMode="auto">
            <a:xfrm>
              <a:off x="3552" y="2592"/>
              <a:ext cx="284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7" name="Oval 23"/>
            <p:cNvSpPr>
              <a:spLocks noChangeArrowheads="1"/>
            </p:cNvSpPr>
            <p:nvPr/>
          </p:nvSpPr>
          <p:spPr bwMode="auto">
            <a:xfrm>
              <a:off x="4368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8" name="Oval 24"/>
            <p:cNvSpPr>
              <a:spLocks noChangeArrowheads="1"/>
            </p:cNvSpPr>
            <p:nvPr/>
          </p:nvSpPr>
          <p:spPr bwMode="auto">
            <a:xfrm>
              <a:off x="436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89" name="Oval 25"/>
            <p:cNvSpPr>
              <a:spLocks noChangeArrowheads="1"/>
            </p:cNvSpPr>
            <p:nvPr/>
          </p:nvSpPr>
          <p:spPr bwMode="auto">
            <a:xfrm>
              <a:off x="355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0" name="Oval 26"/>
            <p:cNvSpPr>
              <a:spLocks noChangeArrowheads="1"/>
            </p:cNvSpPr>
            <p:nvPr/>
          </p:nvSpPr>
          <p:spPr bwMode="auto">
            <a:xfrm>
              <a:off x="2688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1" name="Oval 27"/>
            <p:cNvSpPr>
              <a:spLocks noChangeArrowheads="1"/>
            </p:cNvSpPr>
            <p:nvPr/>
          </p:nvSpPr>
          <p:spPr bwMode="auto">
            <a:xfrm>
              <a:off x="5232" y="2592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2" name="Oval 28"/>
            <p:cNvSpPr>
              <a:spLocks noChangeArrowheads="1"/>
            </p:cNvSpPr>
            <p:nvPr/>
          </p:nvSpPr>
          <p:spPr bwMode="auto">
            <a:xfrm>
              <a:off x="5232" y="3408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3" name="Oval 29"/>
            <p:cNvSpPr>
              <a:spLocks noChangeArrowheads="1"/>
            </p:cNvSpPr>
            <p:nvPr/>
          </p:nvSpPr>
          <p:spPr bwMode="auto">
            <a:xfrm>
              <a:off x="4368" y="1824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4" name="Oval 30"/>
            <p:cNvSpPr>
              <a:spLocks noChangeArrowheads="1"/>
            </p:cNvSpPr>
            <p:nvPr/>
          </p:nvSpPr>
          <p:spPr bwMode="auto">
            <a:xfrm>
              <a:off x="5234" y="1815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5" name="Oval 31"/>
            <p:cNvSpPr>
              <a:spLocks noChangeArrowheads="1"/>
            </p:cNvSpPr>
            <p:nvPr/>
          </p:nvSpPr>
          <p:spPr bwMode="auto">
            <a:xfrm>
              <a:off x="5232" y="960"/>
              <a:ext cx="285" cy="285"/>
            </a:xfrm>
            <a:prstGeom prst="ellipse">
              <a:avLst/>
            </a:prstGeom>
            <a:solidFill>
              <a:srgbClr val="99CCFF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8097" name="Text Box 33"/>
            <p:cNvSpPr txBox="1">
              <a:spLocks noChangeArrowheads="1"/>
            </p:cNvSpPr>
            <p:nvPr/>
          </p:nvSpPr>
          <p:spPr bwMode="auto">
            <a:xfrm>
              <a:off x="2967" y="2937"/>
              <a:ext cx="29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a:1</a:t>
              </a:r>
            </a:p>
          </p:txBody>
        </p:sp>
        <p:sp>
          <p:nvSpPr>
            <p:cNvPr id="728098" name="Text Box 34"/>
            <p:cNvSpPr txBox="1">
              <a:spLocks noChangeArrowheads="1"/>
            </p:cNvSpPr>
            <p:nvPr/>
          </p:nvSpPr>
          <p:spPr bwMode="auto">
            <a:xfrm>
              <a:off x="5376" y="3024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b:2</a:t>
              </a:r>
            </a:p>
          </p:txBody>
        </p:sp>
        <p:sp>
          <p:nvSpPr>
            <p:cNvPr id="728099" name="Text Box 35"/>
            <p:cNvSpPr txBox="1">
              <a:spLocks noChangeArrowheads="1"/>
            </p:cNvSpPr>
            <p:nvPr/>
          </p:nvSpPr>
          <p:spPr bwMode="auto">
            <a:xfrm>
              <a:off x="4031" y="2928"/>
              <a:ext cx="2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c:3</a:t>
              </a:r>
            </a:p>
          </p:txBody>
        </p:sp>
        <p:sp>
          <p:nvSpPr>
            <p:cNvPr id="728100" name="Text Box 36"/>
            <p:cNvSpPr txBox="1">
              <a:spLocks noChangeArrowheads="1"/>
            </p:cNvSpPr>
            <p:nvPr/>
          </p:nvSpPr>
          <p:spPr bwMode="auto">
            <a:xfrm>
              <a:off x="3113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d:4</a:t>
              </a:r>
            </a:p>
          </p:txBody>
        </p:sp>
        <p:sp>
          <p:nvSpPr>
            <p:cNvPr id="728101" name="Text Box 37"/>
            <p:cNvSpPr txBox="1">
              <a:spLocks noChangeArrowheads="1"/>
            </p:cNvSpPr>
            <p:nvPr/>
          </p:nvSpPr>
          <p:spPr bwMode="auto">
            <a:xfrm>
              <a:off x="3700" y="3129"/>
              <a:ext cx="3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e:5</a:t>
              </a:r>
            </a:p>
          </p:txBody>
        </p:sp>
        <p:sp>
          <p:nvSpPr>
            <p:cNvPr id="728102" name="Text Box 38"/>
            <p:cNvSpPr txBox="1">
              <a:spLocks noChangeArrowheads="1"/>
            </p:cNvSpPr>
            <p:nvPr/>
          </p:nvSpPr>
          <p:spPr bwMode="auto">
            <a:xfrm>
              <a:off x="4032" y="2496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f:6</a:t>
              </a:r>
            </a:p>
          </p:txBody>
        </p:sp>
        <p:sp>
          <p:nvSpPr>
            <p:cNvPr id="728103" name="Text Box 39"/>
            <p:cNvSpPr txBox="1">
              <a:spLocks noChangeArrowheads="1"/>
            </p:cNvSpPr>
            <p:nvPr/>
          </p:nvSpPr>
          <p:spPr bwMode="auto">
            <a:xfrm>
              <a:off x="4488" y="2937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g:7</a:t>
              </a:r>
            </a:p>
          </p:txBody>
        </p:sp>
        <p:sp>
          <p:nvSpPr>
            <p:cNvPr id="728104" name="Text Box 40"/>
            <p:cNvSpPr txBox="1">
              <a:spLocks noChangeArrowheads="1"/>
            </p:cNvSpPr>
            <p:nvPr/>
          </p:nvSpPr>
          <p:spPr bwMode="auto">
            <a:xfrm>
              <a:off x="4832" y="3561"/>
              <a:ext cx="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h:8</a:t>
              </a:r>
            </a:p>
          </p:txBody>
        </p:sp>
        <p:sp>
          <p:nvSpPr>
            <p:cNvPr id="728105" name="Text Box 41"/>
            <p:cNvSpPr txBox="1">
              <a:spLocks noChangeArrowheads="1"/>
            </p:cNvSpPr>
            <p:nvPr/>
          </p:nvSpPr>
          <p:spPr bwMode="auto">
            <a:xfrm>
              <a:off x="3840" y="2112"/>
              <a:ext cx="2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i:9</a:t>
              </a:r>
            </a:p>
          </p:txBody>
        </p:sp>
        <p:sp>
          <p:nvSpPr>
            <p:cNvPr id="728106" name="Text Box 42"/>
            <p:cNvSpPr txBox="1">
              <a:spLocks noChangeArrowheads="1"/>
            </p:cNvSpPr>
            <p:nvPr/>
          </p:nvSpPr>
          <p:spPr bwMode="auto">
            <a:xfrm>
              <a:off x="4492" y="2274"/>
              <a:ext cx="3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j:10</a:t>
              </a:r>
            </a:p>
          </p:txBody>
        </p:sp>
        <p:sp>
          <p:nvSpPr>
            <p:cNvPr id="728107" name="Text Box 43"/>
            <p:cNvSpPr txBox="1">
              <a:spLocks noChangeArrowheads="1"/>
            </p:cNvSpPr>
            <p:nvPr/>
          </p:nvSpPr>
          <p:spPr bwMode="auto">
            <a:xfrm>
              <a:off x="4818" y="1728"/>
              <a:ext cx="36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Calibri" charset="0"/>
                </a:rPr>
                <a:t>k:11</a:t>
              </a:r>
            </a:p>
          </p:txBody>
        </p:sp>
        <p:sp>
          <p:nvSpPr>
            <p:cNvPr id="728108" name="Text Box 44"/>
            <p:cNvSpPr txBox="1">
              <a:spLocks noChangeArrowheads="1"/>
            </p:cNvSpPr>
            <p:nvPr/>
          </p:nvSpPr>
          <p:spPr bwMode="auto">
            <a:xfrm>
              <a:off x="3936" y="3552"/>
              <a:ext cx="3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l:12</a:t>
              </a:r>
            </a:p>
          </p:txBody>
        </p:sp>
        <p:sp>
          <p:nvSpPr>
            <p:cNvPr id="728109" name="Text Box 45"/>
            <p:cNvSpPr txBox="1">
              <a:spLocks noChangeArrowheads="1"/>
            </p:cNvSpPr>
            <p:nvPr/>
          </p:nvSpPr>
          <p:spPr bwMode="auto">
            <a:xfrm>
              <a:off x="4816" y="2112"/>
              <a:ext cx="4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m:13</a:t>
              </a:r>
            </a:p>
          </p:txBody>
        </p:sp>
        <p:sp>
          <p:nvSpPr>
            <p:cNvPr id="728110" name="Text Box 46"/>
            <p:cNvSpPr txBox="1">
              <a:spLocks noChangeArrowheads="1"/>
            </p:cNvSpPr>
            <p:nvPr/>
          </p:nvSpPr>
          <p:spPr bwMode="auto">
            <a:xfrm>
              <a:off x="4807" y="3120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n:14</a:t>
              </a:r>
            </a:p>
          </p:txBody>
        </p:sp>
        <p:sp>
          <p:nvSpPr>
            <p:cNvPr id="728111" name="Text Box 47"/>
            <p:cNvSpPr txBox="1">
              <a:spLocks noChangeArrowheads="1"/>
            </p:cNvSpPr>
            <p:nvPr/>
          </p:nvSpPr>
          <p:spPr bwMode="auto">
            <a:xfrm>
              <a:off x="5346" y="2208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o:15</a:t>
              </a:r>
            </a:p>
          </p:txBody>
        </p:sp>
        <p:sp>
          <p:nvSpPr>
            <p:cNvPr id="728112" name="Text Box 48"/>
            <p:cNvSpPr txBox="1">
              <a:spLocks noChangeArrowheads="1"/>
            </p:cNvSpPr>
            <p:nvPr/>
          </p:nvSpPr>
          <p:spPr bwMode="auto">
            <a:xfrm>
              <a:off x="5355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p:16</a:t>
              </a:r>
            </a:p>
          </p:txBody>
        </p:sp>
        <p:sp>
          <p:nvSpPr>
            <p:cNvPr id="728113" name="Text Box 49"/>
            <p:cNvSpPr txBox="1">
              <a:spLocks noChangeArrowheads="1"/>
            </p:cNvSpPr>
            <p:nvPr/>
          </p:nvSpPr>
          <p:spPr bwMode="auto">
            <a:xfrm>
              <a:off x="4519" y="1392"/>
              <a:ext cx="3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q:17</a:t>
              </a:r>
            </a:p>
          </p:txBody>
        </p:sp>
        <p:sp>
          <p:nvSpPr>
            <p:cNvPr id="728115" name="Text Box 51"/>
            <p:cNvSpPr txBox="1">
              <a:spLocks noChangeArrowheads="1"/>
            </p:cNvSpPr>
            <p:nvPr/>
          </p:nvSpPr>
          <p:spPr bwMode="auto">
            <a:xfrm>
              <a:off x="4778" y="2505"/>
              <a:ext cx="35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Calibri" charset="0"/>
                </a:rPr>
                <a:t>r:18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7980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Kruskal example</a:t>
            </a:r>
          </a:p>
        </p:txBody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Kruskal's</a:t>
            </a:r>
            <a:r>
              <a:rPr lang="en-US" altLang="zh-CN" dirty="0"/>
              <a:t> algorithm would output the following MST:</a:t>
            </a:r>
          </a:p>
          <a:p>
            <a:pPr lvl="1"/>
            <a:r>
              <a:rPr lang="en-US" altLang="zh-CN" dirty="0"/>
              <a:t>{a, b, c, d, f, h, </a:t>
            </a:r>
            <a:r>
              <a:rPr lang="en-US" altLang="zh-CN" dirty="0" err="1"/>
              <a:t>i</a:t>
            </a:r>
            <a:r>
              <a:rPr lang="en-US" altLang="zh-CN" dirty="0"/>
              <a:t>, k, p}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The MST's total cost is:</a:t>
            </a:r>
          </a:p>
          <a:p>
            <a:pPr lvl="1">
              <a:buFontTx/>
              <a:buNone/>
            </a:pPr>
            <a:r>
              <a:rPr lang="en-US" altLang="zh-CN" dirty="0"/>
              <a:t>	1+2+3+4+6+8+9+11+16 = 60</a:t>
            </a:r>
          </a:p>
          <a:p>
            <a:pPr lvl="1">
              <a:buFontTx/>
              <a:buNone/>
            </a:pPr>
            <a:endParaRPr lang="en-US" altLang="zh-CN" dirty="0"/>
          </a:p>
        </p:txBody>
      </p:sp>
      <p:cxnSp>
        <p:nvCxnSpPr>
          <p:cNvPr id="729122" name="AutoShape 34"/>
          <p:cNvCxnSpPr>
            <a:cxnSpLocks noChangeShapeType="1"/>
            <a:stCxn id="729143" idx="7"/>
            <a:endCxn id="729139" idx="3"/>
          </p:cNvCxnSpPr>
          <p:nvPr/>
        </p:nvCxnSpPr>
        <p:spPr bwMode="auto">
          <a:xfrm flipV="1">
            <a:off x="4652963" y="4518025"/>
            <a:ext cx="1052512" cy="941388"/>
          </a:xfrm>
          <a:prstGeom prst="straightConnector1">
            <a:avLst/>
          </a:prstGeom>
          <a:ln>
            <a:headEnd/>
            <a:tailEnd/>
          </a:ln>
          <a:ex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9123" name="AutoShape 35"/>
          <p:cNvCxnSpPr>
            <a:cxnSpLocks noChangeShapeType="1"/>
            <a:stCxn id="729139" idx="6"/>
            <a:endCxn id="729140" idx="2"/>
          </p:cNvCxnSpPr>
          <p:nvPr/>
        </p:nvCxnSpPr>
        <p:spPr bwMode="auto">
          <a:xfrm>
            <a:off x="6107113" y="4341813"/>
            <a:ext cx="809625" cy="0"/>
          </a:xfrm>
          <a:prstGeom prst="straightConnector1">
            <a:avLst/>
          </a:prstGeom>
          <a:ln>
            <a:headEnd/>
            <a:tailEnd/>
          </a:ln>
          <a:ex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9126" name="AutoShape 38"/>
          <p:cNvCxnSpPr>
            <a:cxnSpLocks noChangeShapeType="1"/>
            <a:stCxn id="729139" idx="5"/>
            <a:endCxn id="729141" idx="1"/>
          </p:cNvCxnSpPr>
          <p:nvPr/>
        </p:nvCxnSpPr>
        <p:spPr bwMode="auto">
          <a:xfrm>
            <a:off x="6022975" y="4518025"/>
            <a:ext cx="977900" cy="941388"/>
          </a:xfrm>
          <a:prstGeom prst="straightConnector1">
            <a:avLst/>
          </a:prstGeom>
          <a:ln>
            <a:headEnd/>
            <a:tailEnd/>
          </a:ln>
          <a:ex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9129" name="AutoShape 41"/>
          <p:cNvCxnSpPr>
            <a:cxnSpLocks noChangeShapeType="1"/>
            <a:stCxn id="729141" idx="6"/>
            <a:endCxn id="729145" idx="2"/>
          </p:cNvCxnSpPr>
          <p:nvPr/>
        </p:nvCxnSpPr>
        <p:spPr bwMode="auto">
          <a:xfrm>
            <a:off x="7404100" y="5637213"/>
            <a:ext cx="884238" cy="0"/>
          </a:xfrm>
          <a:prstGeom prst="straightConnector1">
            <a:avLst/>
          </a:prstGeom>
          <a:ln>
            <a:headEnd/>
            <a:tailEnd/>
          </a:ln>
          <a:ex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9130" name="AutoShape 42"/>
          <p:cNvCxnSpPr>
            <a:cxnSpLocks noChangeShapeType="1"/>
            <a:stCxn id="729144" idx="4"/>
            <a:endCxn id="729145" idx="0"/>
          </p:cNvCxnSpPr>
          <p:nvPr/>
        </p:nvCxnSpPr>
        <p:spPr bwMode="auto">
          <a:xfrm>
            <a:off x="8532813" y="4584700"/>
            <a:ext cx="0" cy="808038"/>
          </a:xfrm>
          <a:prstGeom prst="straightConnector1">
            <a:avLst/>
          </a:prstGeom>
          <a:ln>
            <a:headEnd/>
            <a:tailEnd/>
          </a:ln>
          <a:ex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9131" name="AutoShape 43"/>
          <p:cNvCxnSpPr>
            <a:cxnSpLocks noChangeShapeType="1"/>
            <a:stCxn id="729143" idx="6"/>
            <a:endCxn id="729142" idx="2"/>
          </p:cNvCxnSpPr>
          <p:nvPr/>
        </p:nvCxnSpPr>
        <p:spPr bwMode="auto">
          <a:xfrm>
            <a:off x="4737100" y="5637213"/>
            <a:ext cx="884238" cy="0"/>
          </a:xfrm>
          <a:prstGeom prst="straightConnector1">
            <a:avLst/>
          </a:prstGeom>
          <a:ln>
            <a:headEnd/>
            <a:tailEnd/>
          </a:ln>
          <a:ex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9134" name="AutoShape 46"/>
          <p:cNvCxnSpPr>
            <a:cxnSpLocks noChangeShapeType="1"/>
            <a:stCxn id="729148" idx="4"/>
            <a:endCxn id="729147" idx="0"/>
          </p:cNvCxnSpPr>
          <p:nvPr/>
        </p:nvCxnSpPr>
        <p:spPr bwMode="auto">
          <a:xfrm>
            <a:off x="8532813" y="1993900"/>
            <a:ext cx="3175" cy="869950"/>
          </a:xfrm>
          <a:prstGeom prst="straightConnector1">
            <a:avLst/>
          </a:prstGeom>
          <a:ln>
            <a:headEnd/>
            <a:tailEnd/>
          </a:ln>
          <a:ex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9135" name="AutoShape 47"/>
          <p:cNvCxnSpPr>
            <a:cxnSpLocks noChangeShapeType="1"/>
            <a:stCxn id="729146" idx="3"/>
            <a:endCxn id="729139" idx="7"/>
          </p:cNvCxnSpPr>
          <p:nvPr/>
        </p:nvCxnSpPr>
        <p:spPr bwMode="auto">
          <a:xfrm flipH="1">
            <a:off x="6022975" y="3298825"/>
            <a:ext cx="977900" cy="865188"/>
          </a:xfrm>
          <a:prstGeom prst="straightConnector1">
            <a:avLst/>
          </a:prstGeom>
          <a:ln>
            <a:headEnd/>
            <a:tailEnd/>
          </a:ln>
          <a:ex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9136" name="AutoShape 48"/>
          <p:cNvCxnSpPr>
            <a:cxnSpLocks noChangeShapeType="1"/>
            <a:stCxn id="729146" idx="6"/>
            <a:endCxn id="729147" idx="2"/>
          </p:cNvCxnSpPr>
          <p:nvPr/>
        </p:nvCxnSpPr>
        <p:spPr bwMode="auto">
          <a:xfrm flipV="1">
            <a:off x="7404100" y="3108325"/>
            <a:ext cx="887413" cy="14288"/>
          </a:xfrm>
          <a:prstGeom prst="straightConnector1">
            <a:avLst/>
          </a:prstGeom>
          <a:ln>
            <a:headEnd/>
            <a:tailEnd/>
          </a:ln>
          <a:ex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29139" name="Oval 51"/>
          <p:cNvSpPr>
            <a:spLocks noChangeArrowheads="1"/>
          </p:cNvSpPr>
          <p:nvPr/>
        </p:nvSpPr>
        <p:spPr bwMode="auto">
          <a:xfrm>
            <a:off x="5638800" y="4114800"/>
            <a:ext cx="450850" cy="452438"/>
          </a:xfrm>
          <a:prstGeom prst="ellipse">
            <a:avLst/>
          </a:prstGeom>
          <a:solidFill>
            <a:srgbClr val="99CCFF"/>
          </a:solidFill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40" name="Oval 52"/>
          <p:cNvSpPr>
            <a:spLocks noChangeArrowheads="1"/>
          </p:cNvSpPr>
          <p:nvPr/>
        </p:nvSpPr>
        <p:spPr bwMode="auto">
          <a:xfrm>
            <a:off x="6934200" y="4114800"/>
            <a:ext cx="452438" cy="452438"/>
          </a:xfrm>
          <a:prstGeom prst="ellipse">
            <a:avLst/>
          </a:prstGeom>
          <a:solidFill>
            <a:srgbClr val="99CCFF"/>
          </a:solidFill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41" name="Oval 53"/>
          <p:cNvSpPr>
            <a:spLocks noChangeArrowheads="1"/>
          </p:cNvSpPr>
          <p:nvPr/>
        </p:nvSpPr>
        <p:spPr bwMode="auto">
          <a:xfrm>
            <a:off x="6934200" y="5410200"/>
            <a:ext cx="452438" cy="452438"/>
          </a:xfrm>
          <a:prstGeom prst="ellipse">
            <a:avLst/>
          </a:prstGeom>
          <a:solidFill>
            <a:srgbClr val="99CCFF"/>
          </a:solidFill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42" name="Oval 54"/>
          <p:cNvSpPr>
            <a:spLocks noChangeArrowheads="1"/>
          </p:cNvSpPr>
          <p:nvPr/>
        </p:nvSpPr>
        <p:spPr bwMode="auto">
          <a:xfrm>
            <a:off x="5638800" y="5410200"/>
            <a:ext cx="452438" cy="452438"/>
          </a:xfrm>
          <a:prstGeom prst="ellipse">
            <a:avLst/>
          </a:prstGeom>
          <a:solidFill>
            <a:srgbClr val="99CCFF"/>
          </a:solidFill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43" name="Oval 55"/>
          <p:cNvSpPr>
            <a:spLocks noChangeArrowheads="1"/>
          </p:cNvSpPr>
          <p:nvPr/>
        </p:nvSpPr>
        <p:spPr bwMode="auto">
          <a:xfrm>
            <a:off x="4267200" y="5410200"/>
            <a:ext cx="452438" cy="452438"/>
          </a:xfrm>
          <a:prstGeom prst="ellipse">
            <a:avLst/>
          </a:prstGeom>
          <a:solidFill>
            <a:srgbClr val="99CCFF"/>
          </a:solidFill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44" name="Oval 56"/>
          <p:cNvSpPr>
            <a:spLocks noChangeArrowheads="1"/>
          </p:cNvSpPr>
          <p:nvPr/>
        </p:nvSpPr>
        <p:spPr bwMode="auto">
          <a:xfrm>
            <a:off x="8305800" y="4114800"/>
            <a:ext cx="452438" cy="452438"/>
          </a:xfrm>
          <a:prstGeom prst="ellipse">
            <a:avLst/>
          </a:prstGeom>
          <a:solidFill>
            <a:srgbClr val="99CCFF"/>
          </a:solidFill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45" name="Oval 57"/>
          <p:cNvSpPr>
            <a:spLocks noChangeArrowheads="1"/>
          </p:cNvSpPr>
          <p:nvPr/>
        </p:nvSpPr>
        <p:spPr bwMode="auto">
          <a:xfrm>
            <a:off x="8305800" y="5410200"/>
            <a:ext cx="452438" cy="452438"/>
          </a:xfrm>
          <a:prstGeom prst="ellipse">
            <a:avLst/>
          </a:prstGeom>
          <a:solidFill>
            <a:srgbClr val="99CCFF"/>
          </a:solidFill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46" name="Oval 58"/>
          <p:cNvSpPr>
            <a:spLocks noChangeArrowheads="1"/>
          </p:cNvSpPr>
          <p:nvPr/>
        </p:nvSpPr>
        <p:spPr bwMode="auto">
          <a:xfrm>
            <a:off x="6934200" y="2895600"/>
            <a:ext cx="452438" cy="452438"/>
          </a:xfrm>
          <a:prstGeom prst="ellipse">
            <a:avLst/>
          </a:prstGeom>
          <a:solidFill>
            <a:srgbClr val="99CCFF"/>
          </a:solidFill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47" name="Oval 59"/>
          <p:cNvSpPr>
            <a:spLocks noChangeArrowheads="1"/>
          </p:cNvSpPr>
          <p:nvPr/>
        </p:nvSpPr>
        <p:spPr bwMode="auto">
          <a:xfrm>
            <a:off x="8308975" y="2881313"/>
            <a:ext cx="452438" cy="452437"/>
          </a:xfrm>
          <a:prstGeom prst="ellipse">
            <a:avLst/>
          </a:prstGeom>
          <a:solidFill>
            <a:srgbClr val="99CCFF"/>
          </a:solidFill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48" name="Oval 60"/>
          <p:cNvSpPr>
            <a:spLocks noChangeArrowheads="1"/>
          </p:cNvSpPr>
          <p:nvPr/>
        </p:nvSpPr>
        <p:spPr bwMode="auto">
          <a:xfrm>
            <a:off x="8305800" y="1524000"/>
            <a:ext cx="452438" cy="452438"/>
          </a:xfrm>
          <a:prstGeom prst="ellipse">
            <a:avLst/>
          </a:prstGeom>
          <a:solidFill>
            <a:srgbClr val="99CCFF"/>
          </a:solidFill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9149" name="Text Box 61"/>
          <p:cNvSpPr txBox="1">
            <a:spLocks noChangeArrowheads="1"/>
          </p:cNvSpPr>
          <p:nvPr/>
        </p:nvSpPr>
        <p:spPr bwMode="auto">
          <a:xfrm>
            <a:off x="4710113" y="4662488"/>
            <a:ext cx="471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Calibri" charset="0"/>
              </a:rPr>
              <a:t>a:1</a:t>
            </a:r>
          </a:p>
        </p:txBody>
      </p:sp>
      <p:sp>
        <p:nvSpPr>
          <p:cNvPr id="729150" name="Text Box 62"/>
          <p:cNvSpPr txBox="1">
            <a:spLocks noChangeArrowheads="1"/>
          </p:cNvSpPr>
          <p:nvPr/>
        </p:nvSpPr>
        <p:spPr bwMode="auto">
          <a:xfrm>
            <a:off x="8534400" y="4800600"/>
            <a:ext cx="48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Calibri" charset="0"/>
              </a:rPr>
              <a:t>b:2</a:t>
            </a:r>
          </a:p>
        </p:txBody>
      </p:sp>
      <p:sp>
        <p:nvSpPr>
          <p:cNvPr id="729151" name="Text Box 63"/>
          <p:cNvSpPr txBox="1">
            <a:spLocks noChangeArrowheads="1"/>
          </p:cNvSpPr>
          <p:nvPr/>
        </p:nvSpPr>
        <p:spPr bwMode="auto">
          <a:xfrm>
            <a:off x="6399213" y="4648200"/>
            <a:ext cx="4587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Calibri" charset="0"/>
              </a:rPr>
              <a:t>c:3</a:t>
            </a:r>
          </a:p>
        </p:txBody>
      </p:sp>
      <p:sp>
        <p:nvSpPr>
          <p:cNvPr id="729152" name="Text Box 64"/>
          <p:cNvSpPr txBox="1">
            <a:spLocks noChangeArrowheads="1"/>
          </p:cNvSpPr>
          <p:nvPr/>
        </p:nvSpPr>
        <p:spPr bwMode="auto">
          <a:xfrm>
            <a:off x="4941888" y="5653088"/>
            <a:ext cx="482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Calibri" charset="0"/>
              </a:rPr>
              <a:t>d:4</a:t>
            </a:r>
          </a:p>
        </p:txBody>
      </p:sp>
      <p:sp>
        <p:nvSpPr>
          <p:cNvPr id="729154" name="Text Box 66"/>
          <p:cNvSpPr txBox="1">
            <a:spLocks noChangeArrowheads="1"/>
          </p:cNvSpPr>
          <p:nvPr/>
        </p:nvSpPr>
        <p:spPr bwMode="auto">
          <a:xfrm>
            <a:off x="6400800" y="3962400"/>
            <a:ext cx="43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Calibri" charset="0"/>
              </a:rPr>
              <a:t>f:6</a:t>
            </a:r>
          </a:p>
        </p:txBody>
      </p:sp>
      <p:sp>
        <p:nvSpPr>
          <p:cNvPr id="729156" name="Text Box 68"/>
          <p:cNvSpPr txBox="1">
            <a:spLocks noChangeArrowheads="1"/>
          </p:cNvSpPr>
          <p:nvPr/>
        </p:nvSpPr>
        <p:spPr bwMode="auto">
          <a:xfrm>
            <a:off x="7670800" y="5653088"/>
            <a:ext cx="482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Calibri" charset="0"/>
              </a:rPr>
              <a:t>h:8</a:t>
            </a:r>
          </a:p>
        </p:txBody>
      </p:sp>
      <p:sp>
        <p:nvSpPr>
          <p:cNvPr id="729157" name="Text Box 69"/>
          <p:cNvSpPr txBox="1">
            <a:spLocks noChangeArrowheads="1"/>
          </p:cNvSpPr>
          <p:nvPr/>
        </p:nvSpPr>
        <p:spPr bwMode="auto">
          <a:xfrm>
            <a:off x="6096000" y="3352800"/>
            <a:ext cx="414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Calibri" charset="0"/>
              </a:rPr>
              <a:t>i:9</a:t>
            </a:r>
          </a:p>
        </p:txBody>
      </p:sp>
      <p:sp>
        <p:nvSpPr>
          <p:cNvPr id="729159" name="Text Box 71"/>
          <p:cNvSpPr txBox="1">
            <a:spLocks noChangeArrowheads="1"/>
          </p:cNvSpPr>
          <p:nvPr/>
        </p:nvSpPr>
        <p:spPr bwMode="auto">
          <a:xfrm>
            <a:off x="7648575" y="2743200"/>
            <a:ext cx="581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Calibri" charset="0"/>
              </a:rPr>
              <a:t>k:11</a:t>
            </a:r>
          </a:p>
        </p:txBody>
      </p:sp>
      <p:sp>
        <p:nvSpPr>
          <p:cNvPr id="729164" name="Text Box 76"/>
          <p:cNvSpPr txBox="1">
            <a:spLocks noChangeArrowheads="1"/>
          </p:cNvSpPr>
          <p:nvPr/>
        </p:nvSpPr>
        <p:spPr bwMode="auto">
          <a:xfrm>
            <a:off x="8501063" y="2209800"/>
            <a:ext cx="5984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Calibri" charset="0"/>
              </a:rPr>
              <a:t>p:16</a:t>
            </a:r>
          </a:p>
        </p:txBody>
      </p:sp>
    </p:spTree>
    <p:extLst>
      <p:ext uri="{BB962C8B-B14F-4D97-AF65-F5344CB8AC3E}">
        <p14:creationId xmlns:p14="http://schemas.microsoft.com/office/powerpoint/2010/main" val="14455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Mazes with Kruskal's</a:t>
            </a:r>
          </a:p>
        </p:txBody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Start with a fully connected maze, and then run Kruskal's to add walls (edges) back in until you have a MST:</a:t>
            </a:r>
          </a:p>
        </p:txBody>
      </p:sp>
      <p:grpSp>
        <p:nvGrpSpPr>
          <p:cNvPr id="730116" name="Group 4"/>
          <p:cNvGrpSpPr>
            <a:grpSpLocks/>
          </p:cNvGrpSpPr>
          <p:nvPr/>
        </p:nvGrpSpPr>
        <p:grpSpPr bwMode="auto">
          <a:xfrm>
            <a:off x="4953000" y="2590800"/>
            <a:ext cx="3352800" cy="3352800"/>
            <a:chOff x="1305" y="914"/>
            <a:chExt cx="3137" cy="3137"/>
          </a:xfrm>
        </p:grpSpPr>
        <p:cxnSp>
          <p:nvCxnSpPr>
            <p:cNvPr id="730117" name="AutoShape 5"/>
            <p:cNvCxnSpPr>
              <a:cxnSpLocks noChangeShapeType="1"/>
              <a:stCxn id="730132" idx="6"/>
              <a:endCxn id="730133" idx="2"/>
            </p:cNvCxnSpPr>
            <p:nvPr/>
          </p:nvCxnSpPr>
          <p:spPr bwMode="auto">
            <a:xfrm>
              <a:off x="1846" y="1331"/>
              <a:ext cx="506" cy="0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18" name="AutoShape 6"/>
            <p:cNvCxnSpPr>
              <a:cxnSpLocks noChangeShapeType="1"/>
              <a:stCxn id="730133" idx="6"/>
              <a:endCxn id="730134" idx="2"/>
            </p:cNvCxnSpPr>
            <p:nvPr/>
          </p:nvCxnSpPr>
          <p:spPr bwMode="auto">
            <a:xfrm>
              <a:off x="2613" y="1331"/>
              <a:ext cx="507" cy="0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19" name="AutoShape 7"/>
            <p:cNvCxnSpPr>
              <a:cxnSpLocks noChangeShapeType="1"/>
              <a:stCxn id="730134" idx="6"/>
              <a:endCxn id="730135" idx="2"/>
            </p:cNvCxnSpPr>
            <p:nvPr/>
          </p:nvCxnSpPr>
          <p:spPr bwMode="auto">
            <a:xfrm>
              <a:off x="3381" y="1331"/>
              <a:ext cx="555" cy="0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20" name="AutoShape 8"/>
            <p:cNvCxnSpPr>
              <a:cxnSpLocks noChangeShapeType="1"/>
              <a:stCxn id="730136" idx="6"/>
              <a:endCxn id="730137" idx="2"/>
            </p:cNvCxnSpPr>
            <p:nvPr/>
          </p:nvCxnSpPr>
          <p:spPr bwMode="auto">
            <a:xfrm>
              <a:off x="1846" y="2099"/>
              <a:ext cx="506" cy="0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21" name="AutoShape 9"/>
            <p:cNvCxnSpPr>
              <a:cxnSpLocks noChangeShapeType="1"/>
              <a:stCxn id="730132" idx="4"/>
              <a:endCxn id="730136" idx="0"/>
            </p:cNvCxnSpPr>
            <p:nvPr/>
          </p:nvCxnSpPr>
          <p:spPr bwMode="auto">
            <a:xfrm>
              <a:off x="1715" y="1461"/>
              <a:ext cx="0" cy="507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22" name="AutoShape 10"/>
            <p:cNvCxnSpPr>
              <a:cxnSpLocks noChangeShapeType="1"/>
              <a:stCxn id="730134" idx="4"/>
              <a:endCxn id="730138" idx="0"/>
            </p:cNvCxnSpPr>
            <p:nvPr/>
          </p:nvCxnSpPr>
          <p:spPr bwMode="auto">
            <a:xfrm>
              <a:off x="3251" y="1461"/>
              <a:ext cx="0" cy="507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23" name="AutoShape 11"/>
            <p:cNvCxnSpPr>
              <a:cxnSpLocks noChangeShapeType="1"/>
              <a:stCxn id="730140" idx="6"/>
              <a:endCxn id="730141" idx="2"/>
            </p:cNvCxnSpPr>
            <p:nvPr/>
          </p:nvCxnSpPr>
          <p:spPr bwMode="auto">
            <a:xfrm>
              <a:off x="1846" y="2867"/>
              <a:ext cx="506" cy="0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24" name="AutoShape 12"/>
            <p:cNvCxnSpPr>
              <a:cxnSpLocks noChangeShapeType="1"/>
              <a:stCxn id="730142" idx="6"/>
              <a:endCxn id="730143" idx="2"/>
            </p:cNvCxnSpPr>
            <p:nvPr/>
          </p:nvCxnSpPr>
          <p:spPr bwMode="auto">
            <a:xfrm>
              <a:off x="3381" y="2867"/>
              <a:ext cx="555" cy="0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25" name="AutoShape 13"/>
            <p:cNvCxnSpPr>
              <a:cxnSpLocks noChangeShapeType="1"/>
              <a:stCxn id="730144" idx="6"/>
              <a:endCxn id="730145" idx="2"/>
            </p:cNvCxnSpPr>
            <p:nvPr/>
          </p:nvCxnSpPr>
          <p:spPr bwMode="auto">
            <a:xfrm>
              <a:off x="1846" y="3635"/>
              <a:ext cx="506" cy="0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26" name="AutoShape 14"/>
            <p:cNvCxnSpPr>
              <a:cxnSpLocks noChangeShapeType="1"/>
              <a:stCxn id="730140" idx="4"/>
              <a:endCxn id="730144" idx="0"/>
            </p:cNvCxnSpPr>
            <p:nvPr/>
          </p:nvCxnSpPr>
          <p:spPr bwMode="auto">
            <a:xfrm>
              <a:off x="1715" y="2998"/>
              <a:ext cx="0" cy="506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27" name="AutoShape 15"/>
            <p:cNvCxnSpPr>
              <a:cxnSpLocks noChangeShapeType="1"/>
              <a:stCxn id="730142" idx="4"/>
              <a:endCxn id="730146" idx="0"/>
            </p:cNvCxnSpPr>
            <p:nvPr/>
          </p:nvCxnSpPr>
          <p:spPr bwMode="auto">
            <a:xfrm>
              <a:off x="3251" y="2998"/>
              <a:ext cx="0" cy="506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28" name="AutoShape 16"/>
            <p:cNvCxnSpPr>
              <a:cxnSpLocks noChangeShapeType="1"/>
              <a:stCxn id="730143" idx="4"/>
              <a:endCxn id="730147" idx="0"/>
            </p:cNvCxnSpPr>
            <p:nvPr/>
          </p:nvCxnSpPr>
          <p:spPr bwMode="auto">
            <a:xfrm>
              <a:off x="4067" y="2998"/>
              <a:ext cx="0" cy="506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29" name="AutoShape 17"/>
            <p:cNvCxnSpPr>
              <a:cxnSpLocks noChangeShapeType="1"/>
              <a:stCxn id="730136" idx="4"/>
              <a:endCxn id="730140" idx="0"/>
            </p:cNvCxnSpPr>
            <p:nvPr/>
          </p:nvCxnSpPr>
          <p:spPr bwMode="auto">
            <a:xfrm>
              <a:off x="1715" y="2229"/>
              <a:ext cx="0" cy="507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30" name="AutoShape 18"/>
            <p:cNvCxnSpPr>
              <a:cxnSpLocks noChangeShapeType="1"/>
              <a:stCxn id="730138" idx="4"/>
              <a:endCxn id="730142" idx="0"/>
            </p:cNvCxnSpPr>
            <p:nvPr/>
          </p:nvCxnSpPr>
          <p:spPr bwMode="auto">
            <a:xfrm>
              <a:off x="3251" y="2229"/>
              <a:ext cx="0" cy="507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31" name="AutoShape 19"/>
            <p:cNvCxnSpPr>
              <a:cxnSpLocks noChangeShapeType="1"/>
              <a:stCxn id="730139" idx="4"/>
              <a:endCxn id="730143" idx="0"/>
            </p:cNvCxnSpPr>
            <p:nvPr/>
          </p:nvCxnSpPr>
          <p:spPr bwMode="auto">
            <a:xfrm>
              <a:off x="4067" y="2229"/>
              <a:ext cx="0" cy="507"/>
            </a:xfrm>
            <a:prstGeom prst="straightConnector1">
              <a:avLst/>
            </a:prstGeom>
            <a:noFill/>
            <a:ln w="5472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30132" name="Oval 20"/>
            <p:cNvSpPr>
              <a:spLocks noChangeArrowheads="1"/>
            </p:cNvSpPr>
            <p:nvPr/>
          </p:nvSpPr>
          <p:spPr bwMode="auto">
            <a:xfrm>
              <a:off x="1584" y="1200"/>
              <a:ext cx="262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33" name="Oval 21"/>
            <p:cNvSpPr>
              <a:spLocks noChangeArrowheads="1"/>
            </p:cNvSpPr>
            <p:nvPr/>
          </p:nvSpPr>
          <p:spPr bwMode="auto">
            <a:xfrm>
              <a:off x="2352" y="1200"/>
              <a:ext cx="261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34" name="Oval 22"/>
            <p:cNvSpPr>
              <a:spLocks noChangeArrowheads="1"/>
            </p:cNvSpPr>
            <p:nvPr/>
          </p:nvSpPr>
          <p:spPr bwMode="auto">
            <a:xfrm>
              <a:off x="3120" y="1200"/>
              <a:ext cx="261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35" name="Oval 23"/>
            <p:cNvSpPr>
              <a:spLocks noChangeArrowheads="1"/>
            </p:cNvSpPr>
            <p:nvPr/>
          </p:nvSpPr>
          <p:spPr bwMode="auto">
            <a:xfrm>
              <a:off x="3936" y="1200"/>
              <a:ext cx="261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36" name="Oval 24"/>
            <p:cNvSpPr>
              <a:spLocks noChangeArrowheads="1"/>
            </p:cNvSpPr>
            <p:nvPr/>
          </p:nvSpPr>
          <p:spPr bwMode="auto">
            <a:xfrm>
              <a:off x="1584" y="1968"/>
              <a:ext cx="262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37" name="Oval 25"/>
            <p:cNvSpPr>
              <a:spLocks noChangeArrowheads="1"/>
            </p:cNvSpPr>
            <p:nvPr/>
          </p:nvSpPr>
          <p:spPr bwMode="auto">
            <a:xfrm>
              <a:off x="2352" y="1968"/>
              <a:ext cx="261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38" name="Oval 26"/>
            <p:cNvSpPr>
              <a:spLocks noChangeArrowheads="1"/>
            </p:cNvSpPr>
            <p:nvPr/>
          </p:nvSpPr>
          <p:spPr bwMode="auto">
            <a:xfrm>
              <a:off x="3120" y="1968"/>
              <a:ext cx="261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39" name="Oval 27"/>
            <p:cNvSpPr>
              <a:spLocks noChangeArrowheads="1"/>
            </p:cNvSpPr>
            <p:nvPr/>
          </p:nvSpPr>
          <p:spPr bwMode="auto">
            <a:xfrm>
              <a:off x="3936" y="1968"/>
              <a:ext cx="261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40" name="Oval 28"/>
            <p:cNvSpPr>
              <a:spLocks noChangeArrowheads="1"/>
            </p:cNvSpPr>
            <p:nvPr/>
          </p:nvSpPr>
          <p:spPr bwMode="auto">
            <a:xfrm>
              <a:off x="1584" y="2736"/>
              <a:ext cx="262" cy="26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41" name="Oval 29"/>
            <p:cNvSpPr>
              <a:spLocks noChangeArrowheads="1"/>
            </p:cNvSpPr>
            <p:nvPr/>
          </p:nvSpPr>
          <p:spPr bwMode="auto">
            <a:xfrm>
              <a:off x="2352" y="2736"/>
              <a:ext cx="261" cy="26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42" name="Oval 30"/>
            <p:cNvSpPr>
              <a:spLocks noChangeArrowheads="1"/>
            </p:cNvSpPr>
            <p:nvPr/>
          </p:nvSpPr>
          <p:spPr bwMode="auto">
            <a:xfrm>
              <a:off x="3120" y="2736"/>
              <a:ext cx="261" cy="26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43" name="Oval 31"/>
            <p:cNvSpPr>
              <a:spLocks noChangeArrowheads="1"/>
            </p:cNvSpPr>
            <p:nvPr/>
          </p:nvSpPr>
          <p:spPr bwMode="auto">
            <a:xfrm>
              <a:off x="3936" y="2736"/>
              <a:ext cx="261" cy="26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44" name="Oval 32"/>
            <p:cNvSpPr>
              <a:spLocks noChangeArrowheads="1"/>
            </p:cNvSpPr>
            <p:nvPr/>
          </p:nvSpPr>
          <p:spPr bwMode="auto">
            <a:xfrm>
              <a:off x="1584" y="3504"/>
              <a:ext cx="262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45" name="Oval 33"/>
            <p:cNvSpPr>
              <a:spLocks noChangeArrowheads="1"/>
            </p:cNvSpPr>
            <p:nvPr/>
          </p:nvSpPr>
          <p:spPr bwMode="auto">
            <a:xfrm>
              <a:off x="2352" y="3504"/>
              <a:ext cx="261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46" name="Oval 34"/>
            <p:cNvSpPr>
              <a:spLocks noChangeArrowheads="1"/>
            </p:cNvSpPr>
            <p:nvPr/>
          </p:nvSpPr>
          <p:spPr bwMode="auto">
            <a:xfrm>
              <a:off x="3120" y="3504"/>
              <a:ext cx="261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47" name="Oval 35"/>
            <p:cNvSpPr>
              <a:spLocks noChangeArrowheads="1"/>
            </p:cNvSpPr>
            <p:nvPr/>
          </p:nvSpPr>
          <p:spPr bwMode="auto">
            <a:xfrm>
              <a:off x="3936" y="3504"/>
              <a:ext cx="261" cy="261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48" name="Line 36"/>
            <p:cNvSpPr>
              <a:spLocks noChangeShapeType="1"/>
            </p:cNvSpPr>
            <p:nvPr/>
          </p:nvSpPr>
          <p:spPr bwMode="auto">
            <a:xfrm flipV="1">
              <a:off x="1306" y="914"/>
              <a:ext cx="1" cy="3137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0149" name="Line 37"/>
            <p:cNvSpPr>
              <a:spLocks noChangeShapeType="1"/>
            </p:cNvSpPr>
            <p:nvPr/>
          </p:nvSpPr>
          <p:spPr bwMode="auto">
            <a:xfrm flipH="1">
              <a:off x="1305" y="914"/>
              <a:ext cx="3137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0150" name="Line 38"/>
            <p:cNvSpPr>
              <a:spLocks noChangeShapeType="1"/>
            </p:cNvSpPr>
            <p:nvPr/>
          </p:nvSpPr>
          <p:spPr bwMode="auto">
            <a:xfrm>
              <a:off x="4441" y="914"/>
              <a:ext cx="1" cy="31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0151" name="Line 39"/>
            <p:cNvSpPr>
              <a:spLocks noChangeShapeType="1"/>
            </p:cNvSpPr>
            <p:nvPr/>
          </p:nvSpPr>
          <p:spPr bwMode="auto">
            <a:xfrm>
              <a:off x="1306" y="4050"/>
              <a:ext cx="3135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0152" name="Line 40"/>
            <p:cNvSpPr>
              <a:spLocks noChangeShapeType="1"/>
            </p:cNvSpPr>
            <p:nvPr/>
          </p:nvSpPr>
          <p:spPr bwMode="auto">
            <a:xfrm flipV="1">
              <a:off x="2874" y="1697"/>
              <a:ext cx="1" cy="2354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0153" name="Line 41"/>
            <p:cNvSpPr>
              <a:spLocks noChangeShapeType="1"/>
            </p:cNvSpPr>
            <p:nvPr/>
          </p:nvSpPr>
          <p:spPr bwMode="auto">
            <a:xfrm>
              <a:off x="2090" y="1698"/>
              <a:ext cx="784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0154" name="Line 42"/>
            <p:cNvSpPr>
              <a:spLocks noChangeShapeType="1"/>
            </p:cNvSpPr>
            <p:nvPr/>
          </p:nvSpPr>
          <p:spPr bwMode="auto">
            <a:xfrm>
              <a:off x="2090" y="2482"/>
              <a:ext cx="784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0155" name="Line 43"/>
            <p:cNvSpPr>
              <a:spLocks noChangeShapeType="1"/>
            </p:cNvSpPr>
            <p:nvPr/>
          </p:nvSpPr>
          <p:spPr bwMode="auto">
            <a:xfrm>
              <a:off x="2090" y="3266"/>
              <a:ext cx="784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0156" name="Line 44"/>
            <p:cNvSpPr>
              <a:spLocks noChangeShapeType="1"/>
            </p:cNvSpPr>
            <p:nvPr/>
          </p:nvSpPr>
          <p:spPr bwMode="auto">
            <a:xfrm>
              <a:off x="3657" y="1698"/>
              <a:ext cx="784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0157" name="Line 45"/>
            <p:cNvSpPr>
              <a:spLocks noChangeShapeType="1"/>
            </p:cNvSpPr>
            <p:nvPr/>
          </p:nvSpPr>
          <p:spPr bwMode="auto">
            <a:xfrm>
              <a:off x="3657" y="1698"/>
              <a:ext cx="1" cy="784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0158" name="Line 46"/>
            <p:cNvSpPr>
              <a:spLocks noChangeShapeType="1"/>
            </p:cNvSpPr>
            <p:nvPr/>
          </p:nvSpPr>
          <p:spPr bwMode="auto">
            <a:xfrm>
              <a:off x="3657" y="3266"/>
              <a:ext cx="1" cy="784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30211" name="Group 99"/>
          <p:cNvGrpSpPr>
            <a:grpSpLocks/>
          </p:cNvGrpSpPr>
          <p:nvPr/>
        </p:nvGrpSpPr>
        <p:grpSpPr bwMode="auto">
          <a:xfrm>
            <a:off x="1060450" y="2897188"/>
            <a:ext cx="2792413" cy="2740025"/>
            <a:chOff x="668" y="1825"/>
            <a:chExt cx="1759" cy="1726"/>
          </a:xfrm>
        </p:grpSpPr>
        <p:cxnSp>
          <p:nvCxnSpPr>
            <p:cNvPr id="730160" name="AutoShape 48"/>
            <p:cNvCxnSpPr>
              <a:cxnSpLocks noChangeShapeType="1"/>
              <a:stCxn id="730175" idx="6"/>
              <a:endCxn id="730176" idx="2"/>
            </p:cNvCxnSpPr>
            <p:nvPr/>
          </p:nvCxnSpPr>
          <p:spPr bwMode="auto">
            <a:xfrm>
              <a:off x="844" y="1913"/>
              <a:ext cx="341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61" name="AutoShape 49"/>
            <p:cNvCxnSpPr>
              <a:cxnSpLocks noChangeShapeType="1"/>
              <a:stCxn id="730176" idx="6"/>
              <a:endCxn id="730177" idx="2"/>
            </p:cNvCxnSpPr>
            <p:nvPr/>
          </p:nvCxnSpPr>
          <p:spPr bwMode="auto">
            <a:xfrm>
              <a:off x="1361" y="1913"/>
              <a:ext cx="341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62" name="AutoShape 50"/>
            <p:cNvCxnSpPr>
              <a:cxnSpLocks noChangeShapeType="1"/>
              <a:stCxn id="730177" idx="6"/>
              <a:endCxn id="730178" idx="2"/>
            </p:cNvCxnSpPr>
            <p:nvPr/>
          </p:nvCxnSpPr>
          <p:spPr bwMode="auto">
            <a:xfrm>
              <a:off x="1878" y="1913"/>
              <a:ext cx="373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63" name="AutoShape 51"/>
            <p:cNvCxnSpPr>
              <a:cxnSpLocks noChangeShapeType="1"/>
              <a:stCxn id="730179" idx="6"/>
              <a:endCxn id="730180" idx="2"/>
            </p:cNvCxnSpPr>
            <p:nvPr/>
          </p:nvCxnSpPr>
          <p:spPr bwMode="auto">
            <a:xfrm>
              <a:off x="844" y="2430"/>
              <a:ext cx="341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64" name="AutoShape 52"/>
            <p:cNvCxnSpPr>
              <a:cxnSpLocks noChangeShapeType="1"/>
              <a:stCxn id="730175" idx="4"/>
              <a:endCxn id="730179" idx="0"/>
            </p:cNvCxnSpPr>
            <p:nvPr/>
          </p:nvCxnSpPr>
          <p:spPr bwMode="auto">
            <a:xfrm>
              <a:off x="756" y="2000"/>
              <a:ext cx="0" cy="34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65" name="AutoShape 53"/>
            <p:cNvCxnSpPr>
              <a:cxnSpLocks noChangeShapeType="1"/>
              <a:stCxn id="730177" idx="4"/>
              <a:endCxn id="730181" idx="0"/>
            </p:cNvCxnSpPr>
            <p:nvPr/>
          </p:nvCxnSpPr>
          <p:spPr bwMode="auto">
            <a:xfrm>
              <a:off x="1790" y="2000"/>
              <a:ext cx="0" cy="34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66" name="AutoShape 54"/>
            <p:cNvCxnSpPr>
              <a:cxnSpLocks noChangeShapeType="1"/>
              <a:stCxn id="730183" idx="6"/>
              <a:endCxn id="730184" idx="2"/>
            </p:cNvCxnSpPr>
            <p:nvPr/>
          </p:nvCxnSpPr>
          <p:spPr bwMode="auto">
            <a:xfrm>
              <a:off x="844" y="2947"/>
              <a:ext cx="341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67" name="AutoShape 55"/>
            <p:cNvCxnSpPr>
              <a:cxnSpLocks noChangeShapeType="1"/>
              <a:stCxn id="730185" idx="6"/>
              <a:endCxn id="730186" idx="2"/>
            </p:cNvCxnSpPr>
            <p:nvPr/>
          </p:nvCxnSpPr>
          <p:spPr bwMode="auto">
            <a:xfrm>
              <a:off x="1878" y="2947"/>
              <a:ext cx="373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68" name="AutoShape 56"/>
            <p:cNvCxnSpPr>
              <a:cxnSpLocks noChangeShapeType="1"/>
              <a:stCxn id="730187" idx="6"/>
              <a:endCxn id="730188" idx="2"/>
            </p:cNvCxnSpPr>
            <p:nvPr/>
          </p:nvCxnSpPr>
          <p:spPr bwMode="auto">
            <a:xfrm>
              <a:off x="844" y="3464"/>
              <a:ext cx="341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69" name="AutoShape 57"/>
            <p:cNvCxnSpPr>
              <a:cxnSpLocks noChangeShapeType="1"/>
              <a:stCxn id="730183" idx="4"/>
              <a:endCxn id="730187" idx="0"/>
            </p:cNvCxnSpPr>
            <p:nvPr/>
          </p:nvCxnSpPr>
          <p:spPr bwMode="auto">
            <a:xfrm>
              <a:off x="756" y="3035"/>
              <a:ext cx="0" cy="34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70" name="AutoShape 58"/>
            <p:cNvCxnSpPr>
              <a:cxnSpLocks noChangeShapeType="1"/>
              <a:stCxn id="730185" idx="4"/>
              <a:endCxn id="730189" idx="0"/>
            </p:cNvCxnSpPr>
            <p:nvPr/>
          </p:nvCxnSpPr>
          <p:spPr bwMode="auto">
            <a:xfrm>
              <a:off x="1790" y="3035"/>
              <a:ext cx="0" cy="34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71" name="AutoShape 59"/>
            <p:cNvCxnSpPr>
              <a:cxnSpLocks noChangeShapeType="1"/>
              <a:stCxn id="730186" idx="4"/>
              <a:endCxn id="730190" idx="0"/>
            </p:cNvCxnSpPr>
            <p:nvPr/>
          </p:nvCxnSpPr>
          <p:spPr bwMode="auto">
            <a:xfrm>
              <a:off x="2340" y="3035"/>
              <a:ext cx="0" cy="34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72" name="AutoShape 60"/>
            <p:cNvCxnSpPr>
              <a:cxnSpLocks noChangeShapeType="1"/>
              <a:stCxn id="730179" idx="4"/>
              <a:endCxn id="730183" idx="0"/>
            </p:cNvCxnSpPr>
            <p:nvPr/>
          </p:nvCxnSpPr>
          <p:spPr bwMode="auto">
            <a:xfrm>
              <a:off x="756" y="2517"/>
              <a:ext cx="0" cy="34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73" name="AutoShape 61"/>
            <p:cNvCxnSpPr>
              <a:cxnSpLocks noChangeShapeType="1"/>
              <a:stCxn id="730181" idx="4"/>
              <a:endCxn id="730185" idx="0"/>
            </p:cNvCxnSpPr>
            <p:nvPr/>
          </p:nvCxnSpPr>
          <p:spPr bwMode="auto">
            <a:xfrm>
              <a:off x="1790" y="2517"/>
              <a:ext cx="0" cy="34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174" name="AutoShape 62"/>
            <p:cNvCxnSpPr>
              <a:cxnSpLocks noChangeShapeType="1"/>
              <a:stCxn id="730182" idx="4"/>
              <a:endCxn id="730186" idx="0"/>
            </p:cNvCxnSpPr>
            <p:nvPr/>
          </p:nvCxnSpPr>
          <p:spPr bwMode="auto">
            <a:xfrm>
              <a:off x="2340" y="2517"/>
              <a:ext cx="0" cy="34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730175" name="Oval 63"/>
            <p:cNvSpPr>
              <a:spLocks noChangeArrowheads="1"/>
            </p:cNvSpPr>
            <p:nvPr/>
          </p:nvSpPr>
          <p:spPr bwMode="auto">
            <a:xfrm>
              <a:off x="668" y="1825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76" name="Oval 64"/>
            <p:cNvSpPr>
              <a:spLocks noChangeArrowheads="1"/>
            </p:cNvSpPr>
            <p:nvPr/>
          </p:nvSpPr>
          <p:spPr bwMode="auto">
            <a:xfrm>
              <a:off x="1185" y="1825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77" name="Oval 65"/>
            <p:cNvSpPr>
              <a:spLocks noChangeArrowheads="1"/>
            </p:cNvSpPr>
            <p:nvPr/>
          </p:nvSpPr>
          <p:spPr bwMode="auto">
            <a:xfrm>
              <a:off x="1702" y="1825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78" name="Oval 66"/>
            <p:cNvSpPr>
              <a:spLocks noChangeArrowheads="1"/>
            </p:cNvSpPr>
            <p:nvPr/>
          </p:nvSpPr>
          <p:spPr bwMode="auto">
            <a:xfrm>
              <a:off x="2251" y="1825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79" name="Oval 67"/>
            <p:cNvSpPr>
              <a:spLocks noChangeArrowheads="1"/>
            </p:cNvSpPr>
            <p:nvPr/>
          </p:nvSpPr>
          <p:spPr bwMode="auto">
            <a:xfrm>
              <a:off x="668" y="2342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80" name="Oval 68"/>
            <p:cNvSpPr>
              <a:spLocks noChangeArrowheads="1"/>
            </p:cNvSpPr>
            <p:nvPr/>
          </p:nvSpPr>
          <p:spPr bwMode="auto">
            <a:xfrm>
              <a:off x="1185" y="2342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81" name="Oval 69"/>
            <p:cNvSpPr>
              <a:spLocks noChangeArrowheads="1"/>
            </p:cNvSpPr>
            <p:nvPr/>
          </p:nvSpPr>
          <p:spPr bwMode="auto">
            <a:xfrm>
              <a:off x="1702" y="2342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82" name="Oval 70"/>
            <p:cNvSpPr>
              <a:spLocks noChangeArrowheads="1"/>
            </p:cNvSpPr>
            <p:nvPr/>
          </p:nvSpPr>
          <p:spPr bwMode="auto">
            <a:xfrm>
              <a:off x="2251" y="2342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83" name="Oval 71"/>
            <p:cNvSpPr>
              <a:spLocks noChangeArrowheads="1"/>
            </p:cNvSpPr>
            <p:nvPr/>
          </p:nvSpPr>
          <p:spPr bwMode="auto">
            <a:xfrm>
              <a:off x="668" y="2859"/>
              <a:ext cx="176" cy="17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84" name="Oval 72"/>
            <p:cNvSpPr>
              <a:spLocks noChangeArrowheads="1"/>
            </p:cNvSpPr>
            <p:nvPr/>
          </p:nvSpPr>
          <p:spPr bwMode="auto">
            <a:xfrm>
              <a:off x="1185" y="2859"/>
              <a:ext cx="176" cy="17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85" name="Oval 73"/>
            <p:cNvSpPr>
              <a:spLocks noChangeArrowheads="1"/>
            </p:cNvSpPr>
            <p:nvPr/>
          </p:nvSpPr>
          <p:spPr bwMode="auto">
            <a:xfrm>
              <a:off x="1702" y="2859"/>
              <a:ext cx="176" cy="17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86" name="Oval 74"/>
            <p:cNvSpPr>
              <a:spLocks noChangeArrowheads="1"/>
            </p:cNvSpPr>
            <p:nvPr/>
          </p:nvSpPr>
          <p:spPr bwMode="auto">
            <a:xfrm>
              <a:off x="2251" y="2859"/>
              <a:ext cx="176" cy="17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87" name="Oval 75"/>
            <p:cNvSpPr>
              <a:spLocks noChangeArrowheads="1"/>
            </p:cNvSpPr>
            <p:nvPr/>
          </p:nvSpPr>
          <p:spPr bwMode="auto">
            <a:xfrm>
              <a:off x="668" y="3376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88" name="Oval 76"/>
            <p:cNvSpPr>
              <a:spLocks noChangeArrowheads="1"/>
            </p:cNvSpPr>
            <p:nvPr/>
          </p:nvSpPr>
          <p:spPr bwMode="auto">
            <a:xfrm>
              <a:off x="1185" y="3376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89" name="Oval 77"/>
            <p:cNvSpPr>
              <a:spLocks noChangeArrowheads="1"/>
            </p:cNvSpPr>
            <p:nvPr/>
          </p:nvSpPr>
          <p:spPr bwMode="auto">
            <a:xfrm>
              <a:off x="1702" y="3376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0190" name="Oval 78"/>
            <p:cNvSpPr>
              <a:spLocks noChangeArrowheads="1"/>
            </p:cNvSpPr>
            <p:nvPr/>
          </p:nvSpPr>
          <p:spPr bwMode="auto">
            <a:xfrm>
              <a:off x="2251" y="3376"/>
              <a:ext cx="176" cy="175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730202" name="AutoShape 90"/>
            <p:cNvCxnSpPr>
              <a:cxnSpLocks noChangeShapeType="1"/>
              <a:stCxn id="730180" idx="6"/>
              <a:endCxn id="730181" idx="2"/>
            </p:cNvCxnSpPr>
            <p:nvPr/>
          </p:nvCxnSpPr>
          <p:spPr bwMode="auto">
            <a:xfrm>
              <a:off x="1361" y="2430"/>
              <a:ext cx="341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203" name="AutoShape 91"/>
            <p:cNvCxnSpPr>
              <a:cxnSpLocks noChangeShapeType="1"/>
              <a:stCxn id="730181" idx="6"/>
              <a:endCxn id="730182" idx="2"/>
            </p:cNvCxnSpPr>
            <p:nvPr/>
          </p:nvCxnSpPr>
          <p:spPr bwMode="auto">
            <a:xfrm>
              <a:off x="1878" y="2430"/>
              <a:ext cx="373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204" name="AutoShape 92"/>
            <p:cNvCxnSpPr>
              <a:cxnSpLocks noChangeShapeType="1"/>
              <a:stCxn id="730178" idx="4"/>
              <a:endCxn id="730182" idx="0"/>
            </p:cNvCxnSpPr>
            <p:nvPr/>
          </p:nvCxnSpPr>
          <p:spPr bwMode="auto">
            <a:xfrm>
              <a:off x="2339" y="2000"/>
              <a:ext cx="0" cy="34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205" name="AutoShape 93"/>
            <p:cNvCxnSpPr>
              <a:cxnSpLocks noChangeShapeType="1"/>
              <a:stCxn id="730176" idx="4"/>
              <a:endCxn id="730180" idx="0"/>
            </p:cNvCxnSpPr>
            <p:nvPr/>
          </p:nvCxnSpPr>
          <p:spPr bwMode="auto">
            <a:xfrm>
              <a:off x="1273" y="2000"/>
              <a:ext cx="0" cy="34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206" name="AutoShape 94"/>
            <p:cNvCxnSpPr>
              <a:cxnSpLocks noChangeShapeType="1"/>
              <a:stCxn id="730180" idx="4"/>
              <a:endCxn id="730184" idx="0"/>
            </p:cNvCxnSpPr>
            <p:nvPr/>
          </p:nvCxnSpPr>
          <p:spPr bwMode="auto">
            <a:xfrm>
              <a:off x="1273" y="2517"/>
              <a:ext cx="0" cy="34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207" name="AutoShape 95"/>
            <p:cNvCxnSpPr>
              <a:cxnSpLocks noChangeShapeType="1"/>
              <a:stCxn id="730184" idx="6"/>
              <a:endCxn id="730185" idx="2"/>
            </p:cNvCxnSpPr>
            <p:nvPr/>
          </p:nvCxnSpPr>
          <p:spPr bwMode="auto">
            <a:xfrm>
              <a:off x="1361" y="2947"/>
              <a:ext cx="341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208" name="AutoShape 96"/>
            <p:cNvCxnSpPr>
              <a:cxnSpLocks noChangeShapeType="1"/>
              <a:stCxn id="730188" idx="6"/>
              <a:endCxn id="730189" idx="2"/>
            </p:cNvCxnSpPr>
            <p:nvPr/>
          </p:nvCxnSpPr>
          <p:spPr bwMode="auto">
            <a:xfrm>
              <a:off x="1361" y="3464"/>
              <a:ext cx="341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209" name="AutoShape 97"/>
            <p:cNvCxnSpPr>
              <a:cxnSpLocks noChangeShapeType="1"/>
              <a:stCxn id="730189" idx="6"/>
              <a:endCxn id="730190" idx="2"/>
            </p:cNvCxnSpPr>
            <p:nvPr/>
          </p:nvCxnSpPr>
          <p:spPr bwMode="auto">
            <a:xfrm>
              <a:off x="1878" y="3464"/>
              <a:ext cx="373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730210" name="AutoShape 98"/>
            <p:cNvCxnSpPr>
              <a:cxnSpLocks noChangeShapeType="1"/>
              <a:stCxn id="730184" idx="4"/>
              <a:endCxn id="730188" idx="0"/>
            </p:cNvCxnSpPr>
            <p:nvPr/>
          </p:nvCxnSpPr>
          <p:spPr bwMode="auto">
            <a:xfrm>
              <a:off x="1273" y="3035"/>
              <a:ext cx="0" cy="34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</p:grpSp>
      <p:sp>
        <p:nvSpPr>
          <p:cNvPr id="730212" name="Line 100"/>
          <p:cNvSpPr>
            <a:spLocks noChangeShapeType="1"/>
          </p:cNvSpPr>
          <p:nvPr/>
        </p:nvSpPr>
        <p:spPr bwMode="auto">
          <a:xfrm>
            <a:off x="4191000" y="4114800"/>
            <a:ext cx="5334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93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0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2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Implementing Kruskal</a:t>
            </a:r>
          </a:p>
        </p:txBody>
      </p:sp>
      <p:sp>
        <p:nvSpPr>
          <p:cNvPr id="74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What data structures should we use to implement this algorithm?</a:t>
            </a:r>
          </a:p>
          <a:p>
            <a:pPr lvl="1"/>
            <a:endParaRPr lang="en-US" altLang="zh-CN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/>
              <a:t>function </a:t>
            </a:r>
            <a:r>
              <a:rPr lang="en-US" altLang="zh-CN" b="1"/>
              <a:t>kruskal</a:t>
            </a:r>
            <a:r>
              <a:rPr lang="en-US" altLang="zh-CN"/>
              <a:t>(graph):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/>
              <a:t>	Remove all edges from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/>
              <a:t>	Place all edges into a </a:t>
            </a:r>
            <a:r>
              <a:rPr lang="en-US" altLang="zh-CN" b="1" u="sng"/>
              <a:t>priority queue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    based on their weight (cost).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/>
              <a:t>	While the priority queue is not empty: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/>
              <a:t>		Dequeue an edge </a:t>
            </a:r>
            <a:r>
              <a:rPr lang="en-US" altLang="zh-CN" i="1"/>
              <a:t>e</a:t>
            </a:r>
            <a:r>
              <a:rPr lang="en-US" altLang="zh-CN"/>
              <a:t> from the priority queue.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/>
              <a:t>		If </a:t>
            </a:r>
            <a:r>
              <a:rPr lang="en-US" altLang="zh-CN" b="1" i="1"/>
              <a:t>e</a:t>
            </a:r>
            <a:r>
              <a:rPr lang="en-US" altLang="zh-CN" b="1"/>
              <a:t>'s endpoints aren't already connected,</a:t>
            </a:r>
            <a:br>
              <a:rPr lang="en-US" altLang="zh-CN" b="1"/>
            </a:br>
            <a:r>
              <a:rPr lang="en-US" altLang="zh-CN" b="1"/>
              <a:t>	    add that edge into the graph.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/>
              <a:t>		Otherwise, skip the edge.</a:t>
            </a:r>
          </a:p>
        </p:txBody>
      </p:sp>
    </p:spTree>
    <p:extLst>
      <p:ext uri="{BB962C8B-B14F-4D97-AF65-F5344CB8AC3E}">
        <p14:creationId xmlns:p14="http://schemas.microsoft.com/office/powerpoint/2010/main" val="284645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Vertex clusters</a:t>
            </a:r>
          </a:p>
        </p:txBody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Need some way to identify which vertexes are "connected" to which other ones</a:t>
            </a:r>
          </a:p>
          <a:p>
            <a:pPr lvl="1"/>
            <a:r>
              <a:rPr lang="en-US" altLang="zh-CN" dirty="0"/>
              <a:t>we call these "</a:t>
            </a:r>
            <a:r>
              <a:rPr lang="en-US" altLang="zh-CN" b="1" dirty="0"/>
              <a:t>clusters</a:t>
            </a:r>
            <a:r>
              <a:rPr lang="en-US" altLang="zh-CN" dirty="0"/>
              <a:t>" of vertices</a:t>
            </a:r>
          </a:p>
          <a:p>
            <a:pPr marL="344487" lvl="1" indent="0">
              <a:buNone/>
            </a:pPr>
            <a:endParaRPr lang="en-US" altLang="zh-CN" dirty="0"/>
          </a:p>
          <a:p>
            <a:r>
              <a:rPr lang="en-US" altLang="zh-CN" dirty="0"/>
              <a:t>Also need an efficient way</a:t>
            </a:r>
            <a:br>
              <a:rPr lang="en-US" altLang="zh-CN" dirty="0"/>
            </a:br>
            <a:r>
              <a:rPr lang="en-US" altLang="zh-CN" dirty="0"/>
              <a:t>to figure out which cluster</a:t>
            </a:r>
            <a:br>
              <a:rPr lang="en-US" altLang="zh-CN" dirty="0"/>
            </a:br>
            <a:r>
              <a:rPr lang="en-US" altLang="zh-CN" dirty="0"/>
              <a:t>a given vertex is in.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Also need to </a:t>
            </a:r>
            <a:r>
              <a:rPr lang="en-US" altLang="zh-CN" b="1" dirty="0"/>
              <a:t>merge clusters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when adding an edge.</a:t>
            </a:r>
          </a:p>
        </p:txBody>
      </p:sp>
      <p:pic>
        <p:nvPicPr>
          <p:cNvPr id="750596" name="Picture 4" descr="krusk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653" y="2645103"/>
            <a:ext cx="4953000" cy="3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0597" name="Oval 5"/>
          <p:cNvSpPr>
            <a:spLocks noChangeArrowheads="1"/>
          </p:cNvSpPr>
          <p:nvPr/>
        </p:nvSpPr>
        <p:spPr bwMode="auto">
          <a:xfrm>
            <a:off x="4467225" y="2576513"/>
            <a:ext cx="568325" cy="10668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0599" name="Oval 7"/>
          <p:cNvSpPr>
            <a:spLocks noChangeArrowheads="1"/>
          </p:cNvSpPr>
          <p:nvPr/>
        </p:nvSpPr>
        <p:spPr bwMode="auto">
          <a:xfrm>
            <a:off x="7957210" y="2492702"/>
            <a:ext cx="1101725" cy="15240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0600" name="Oval 8"/>
          <p:cNvSpPr>
            <a:spLocks noChangeArrowheads="1"/>
          </p:cNvSpPr>
          <p:nvPr/>
        </p:nvSpPr>
        <p:spPr bwMode="auto">
          <a:xfrm>
            <a:off x="3886200" y="2971800"/>
            <a:ext cx="492125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0601" name="Oval 9"/>
          <p:cNvSpPr>
            <a:spLocks noChangeArrowheads="1"/>
          </p:cNvSpPr>
          <p:nvPr/>
        </p:nvSpPr>
        <p:spPr bwMode="auto">
          <a:xfrm>
            <a:off x="4156075" y="3657600"/>
            <a:ext cx="492125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0602" name="Oval 10"/>
          <p:cNvSpPr>
            <a:spLocks noChangeArrowheads="1"/>
          </p:cNvSpPr>
          <p:nvPr/>
        </p:nvSpPr>
        <p:spPr bwMode="auto">
          <a:xfrm>
            <a:off x="4918075" y="3657600"/>
            <a:ext cx="492125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0603" name="Oval 11"/>
          <p:cNvSpPr>
            <a:spLocks noChangeArrowheads="1"/>
          </p:cNvSpPr>
          <p:nvPr/>
        </p:nvSpPr>
        <p:spPr bwMode="auto">
          <a:xfrm>
            <a:off x="5105400" y="2971800"/>
            <a:ext cx="492125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0604" name="Oval 12"/>
          <p:cNvSpPr>
            <a:spLocks noChangeArrowheads="1"/>
          </p:cNvSpPr>
          <p:nvPr/>
        </p:nvSpPr>
        <p:spPr bwMode="auto">
          <a:xfrm>
            <a:off x="5908675" y="3657600"/>
            <a:ext cx="492125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0605" name="Oval 13"/>
          <p:cNvSpPr>
            <a:spLocks noChangeArrowheads="1"/>
          </p:cNvSpPr>
          <p:nvPr/>
        </p:nvSpPr>
        <p:spPr bwMode="auto">
          <a:xfrm>
            <a:off x="5715000" y="2990850"/>
            <a:ext cx="492125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0606" name="Oval 14"/>
          <p:cNvSpPr>
            <a:spLocks noChangeArrowheads="1"/>
          </p:cNvSpPr>
          <p:nvPr/>
        </p:nvSpPr>
        <p:spPr bwMode="auto">
          <a:xfrm>
            <a:off x="6837363" y="3005138"/>
            <a:ext cx="492125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0609" name="Oval 17"/>
          <p:cNvSpPr>
            <a:spLocks noChangeArrowheads="1"/>
          </p:cNvSpPr>
          <p:nvPr/>
        </p:nvSpPr>
        <p:spPr bwMode="auto">
          <a:xfrm>
            <a:off x="5070475" y="5638800"/>
            <a:ext cx="492125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0610" name="Oval 18"/>
          <p:cNvSpPr>
            <a:spLocks noChangeArrowheads="1"/>
          </p:cNvSpPr>
          <p:nvPr/>
        </p:nvSpPr>
        <p:spPr bwMode="auto">
          <a:xfrm>
            <a:off x="6629400" y="4538663"/>
            <a:ext cx="1558925" cy="16764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81" y="5286307"/>
            <a:ext cx="152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Spanning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1186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Kruskal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52" y="1576150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22476" y="3555595"/>
            <a:ext cx="108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WOW!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570" y="3825331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8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81" y="5286307"/>
            <a:ext cx="152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Spanning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1186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Kruskal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52" y="1576150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22476" y="3555595"/>
            <a:ext cx="108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WOW!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861" y="2796152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8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Spanning trees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b="1" dirty="0"/>
              <a:t>spanning tree</a:t>
            </a:r>
            <a:r>
              <a:rPr lang="en-US" altLang="zh-CN" dirty="0"/>
              <a:t> of a graph is a set of edges that connects all vertices in the graph with no cycles.</a:t>
            </a:r>
          </a:p>
          <a:p>
            <a:pPr lvl="1"/>
            <a:r>
              <a:rPr lang="en-US" altLang="zh-CN" dirty="0" smtClean="0"/>
              <a:t>What </a:t>
            </a:r>
            <a:r>
              <a:rPr lang="en-US" altLang="zh-CN" dirty="0"/>
              <a:t>is a spanning tree for the graph below?</a:t>
            </a:r>
          </a:p>
        </p:txBody>
      </p:sp>
      <p:grpSp>
        <p:nvGrpSpPr>
          <p:cNvPr id="719876" name="Group 4"/>
          <p:cNvGrpSpPr>
            <a:grpSpLocks/>
          </p:cNvGrpSpPr>
          <p:nvPr/>
        </p:nvGrpSpPr>
        <p:grpSpPr bwMode="auto">
          <a:xfrm>
            <a:off x="609600" y="3362325"/>
            <a:ext cx="3114675" cy="2733675"/>
            <a:chOff x="3654" y="2022"/>
            <a:chExt cx="1962" cy="1722"/>
          </a:xfrm>
        </p:grpSpPr>
        <p:sp>
          <p:nvSpPr>
            <p:cNvPr id="719877" name="Text Box 6"/>
            <p:cNvSpPr txBox="1">
              <a:spLocks noChangeArrowheads="1"/>
            </p:cNvSpPr>
            <p:nvPr/>
          </p:nvSpPr>
          <p:spPr bwMode="auto">
            <a:xfrm>
              <a:off x="4720" y="2268"/>
              <a:ext cx="26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tx2"/>
                </a:solidFill>
                <a:latin typeface="Calibri" charset="0"/>
                <a:cs typeface="ＭＳ Ｐゴシック" charset="0"/>
              </a:endParaRPr>
            </a:p>
          </p:txBody>
        </p:sp>
        <p:sp>
          <p:nvSpPr>
            <p:cNvPr id="719878" name="Oval 8"/>
            <p:cNvSpPr>
              <a:spLocks noChangeArrowheads="1"/>
            </p:cNvSpPr>
            <p:nvPr/>
          </p:nvSpPr>
          <p:spPr bwMode="auto">
            <a:xfrm>
              <a:off x="4678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X</a:t>
              </a:r>
            </a:p>
          </p:txBody>
        </p:sp>
        <p:sp>
          <p:nvSpPr>
            <p:cNvPr id="719879" name="Oval 9"/>
            <p:cNvSpPr>
              <a:spLocks noChangeArrowheads="1"/>
            </p:cNvSpPr>
            <p:nvPr/>
          </p:nvSpPr>
          <p:spPr bwMode="auto">
            <a:xfrm>
              <a:off x="3654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U</a:t>
              </a:r>
            </a:p>
          </p:txBody>
        </p:sp>
        <p:sp>
          <p:nvSpPr>
            <p:cNvPr id="719880" name="Oval 10"/>
            <p:cNvSpPr>
              <a:spLocks noChangeArrowheads="1"/>
            </p:cNvSpPr>
            <p:nvPr/>
          </p:nvSpPr>
          <p:spPr bwMode="auto">
            <a:xfrm>
              <a:off x="4166" y="2022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V</a:t>
              </a:r>
            </a:p>
          </p:txBody>
        </p:sp>
        <p:sp>
          <p:nvSpPr>
            <p:cNvPr id="719881" name="Oval 11"/>
            <p:cNvSpPr>
              <a:spLocks noChangeArrowheads="1"/>
            </p:cNvSpPr>
            <p:nvPr/>
          </p:nvSpPr>
          <p:spPr bwMode="auto">
            <a:xfrm>
              <a:off x="4166" y="3006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W</a:t>
              </a:r>
            </a:p>
          </p:txBody>
        </p:sp>
        <p:sp>
          <p:nvSpPr>
            <p:cNvPr id="719882" name="Oval 12"/>
            <p:cNvSpPr>
              <a:spLocks noChangeArrowheads="1"/>
            </p:cNvSpPr>
            <p:nvPr/>
          </p:nvSpPr>
          <p:spPr bwMode="auto">
            <a:xfrm>
              <a:off x="5360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Z</a:t>
              </a:r>
            </a:p>
          </p:txBody>
        </p:sp>
        <p:cxnSp>
          <p:nvCxnSpPr>
            <p:cNvPr id="719883" name="AutoShape 13"/>
            <p:cNvCxnSpPr>
              <a:cxnSpLocks noChangeShapeType="1"/>
              <a:stCxn id="719880" idx="3"/>
              <a:endCxn id="719879" idx="7"/>
            </p:cNvCxnSpPr>
            <p:nvPr/>
          </p:nvCxnSpPr>
          <p:spPr bwMode="auto">
            <a:xfrm flipH="1">
              <a:off x="3873" y="2237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884" name="AutoShape 14"/>
            <p:cNvCxnSpPr>
              <a:cxnSpLocks noChangeShapeType="1"/>
              <a:stCxn id="719881" idx="1"/>
              <a:endCxn id="719879" idx="5"/>
            </p:cNvCxnSpPr>
            <p:nvPr/>
          </p:nvCxnSpPr>
          <p:spPr bwMode="auto">
            <a:xfrm flipH="1" flipV="1">
              <a:off x="3873" y="2729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885" name="AutoShape 15"/>
            <p:cNvCxnSpPr>
              <a:cxnSpLocks noChangeShapeType="1"/>
              <a:stCxn id="719881" idx="7"/>
              <a:endCxn id="719878" idx="3"/>
            </p:cNvCxnSpPr>
            <p:nvPr/>
          </p:nvCxnSpPr>
          <p:spPr bwMode="auto">
            <a:xfrm flipV="1">
              <a:off x="4384" y="2729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886" name="AutoShape 16"/>
            <p:cNvCxnSpPr>
              <a:cxnSpLocks noChangeShapeType="1"/>
              <a:stCxn id="719878" idx="6"/>
              <a:endCxn id="719882" idx="2"/>
            </p:cNvCxnSpPr>
            <p:nvPr/>
          </p:nvCxnSpPr>
          <p:spPr bwMode="auto">
            <a:xfrm>
              <a:off x="4939" y="2637"/>
              <a:ext cx="41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887" name="AutoShape 17"/>
            <p:cNvCxnSpPr>
              <a:cxnSpLocks noChangeShapeType="1"/>
              <a:stCxn id="719880" idx="5"/>
              <a:endCxn id="719878" idx="1"/>
            </p:cNvCxnSpPr>
            <p:nvPr/>
          </p:nvCxnSpPr>
          <p:spPr bwMode="auto">
            <a:xfrm>
              <a:off x="4384" y="2237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888" name="AutoShape 18"/>
            <p:cNvCxnSpPr>
              <a:cxnSpLocks noChangeShapeType="1"/>
              <a:stCxn id="719880" idx="4"/>
              <a:endCxn id="719881" idx="0"/>
            </p:cNvCxnSpPr>
            <p:nvPr/>
          </p:nvCxnSpPr>
          <p:spPr bwMode="auto">
            <a:xfrm>
              <a:off x="4294" y="2273"/>
              <a:ext cx="0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889" name="Oval 19"/>
            <p:cNvSpPr>
              <a:spLocks noChangeArrowheads="1"/>
            </p:cNvSpPr>
            <p:nvPr/>
          </p:nvSpPr>
          <p:spPr bwMode="auto">
            <a:xfrm>
              <a:off x="4683" y="349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Y</a:t>
              </a:r>
            </a:p>
          </p:txBody>
        </p:sp>
        <p:cxnSp>
          <p:nvCxnSpPr>
            <p:cNvPr id="719890" name="AutoShape 20"/>
            <p:cNvCxnSpPr>
              <a:cxnSpLocks noChangeShapeType="1"/>
              <a:stCxn id="719881" idx="5"/>
              <a:endCxn id="719889" idx="1"/>
            </p:cNvCxnSpPr>
            <p:nvPr/>
          </p:nvCxnSpPr>
          <p:spPr bwMode="auto">
            <a:xfrm>
              <a:off x="4384" y="3221"/>
              <a:ext cx="336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891" name="AutoShape 21"/>
            <p:cNvCxnSpPr>
              <a:cxnSpLocks noChangeShapeType="1"/>
              <a:stCxn id="719878" idx="4"/>
              <a:endCxn id="719889" idx="0"/>
            </p:cNvCxnSpPr>
            <p:nvPr/>
          </p:nvCxnSpPr>
          <p:spPr bwMode="auto">
            <a:xfrm>
              <a:off x="4806" y="2765"/>
              <a:ext cx="5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892" name="Text Box 22"/>
            <p:cNvSpPr txBox="1">
              <a:spLocks noChangeArrowheads="1"/>
            </p:cNvSpPr>
            <p:nvPr/>
          </p:nvSpPr>
          <p:spPr bwMode="auto">
            <a:xfrm>
              <a:off x="3873" y="2150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a</a:t>
              </a:r>
            </a:p>
          </p:txBody>
        </p:sp>
        <p:sp>
          <p:nvSpPr>
            <p:cNvPr id="719893" name="Text Box 23"/>
            <p:cNvSpPr txBox="1">
              <a:spLocks noChangeArrowheads="1"/>
            </p:cNvSpPr>
            <p:nvPr/>
          </p:nvSpPr>
          <p:spPr bwMode="auto">
            <a:xfrm>
              <a:off x="3865" y="276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c</a:t>
              </a:r>
            </a:p>
          </p:txBody>
        </p:sp>
        <p:sp>
          <p:nvSpPr>
            <p:cNvPr id="719894" name="Text Box 24"/>
            <p:cNvSpPr txBox="1">
              <a:spLocks noChangeArrowheads="1"/>
            </p:cNvSpPr>
            <p:nvPr/>
          </p:nvSpPr>
          <p:spPr bwMode="auto">
            <a:xfrm>
              <a:off x="4550" y="2145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b</a:t>
              </a:r>
            </a:p>
          </p:txBody>
        </p:sp>
        <p:sp>
          <p:nvSpPr>
            <p:cNvPr id="719895" name="Text Box 25"/>
            <p:cNvSpPr txBox="1">
              <a:spLocks noChangeArrowheads="1"/>
            </p:cNvSpPr>
            <p:nvPr/>
          </p:nvSpPr>
          <p:spPr bwMode="auto">
            <a:xfrm>
              <a:off x="4507" y="2801"/>
              <a:ext cx="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e</a:t>
              </a:r>
            </a:p>
          </p:txBody>
        </p:sp>
        <p:sp>
          <p:nvSpPr>
            <p:cNvPr id="719896" name="Text Box 26"/>
            <p:cNvSpPr txBox="1">
              <a:spLocks noChangeArrowheads="1"/>
            </p:cNvSpPr>
            <p:nvPr/>
          </p:nvSpPr>
          <p:spPr bwMode="auto">
            <a:xfrm>
              <a:off x="4123" y="2432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d</a:t>
              </a:r>
            </a:p>
          </p:txBody>
        </p:sp>
        <p:sp>
          <p:nvSpPr>
            <p:cNvPr id="719897" name="Text Box 27"/>
            <p:cNvSpPr txBox="1">
              <a:spLocks noChangeArrowheads="1"/>
            </p:cNvSpPr>
            <p:nvPr/>
          </p:nvSpPr>
          <p:spPr bwMode="auto">
            <a:xfrm>
              <a:off x="4425" y="3339"/>
              <a:ext cx="1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f</a:t>
              </a:r>
            </a:p>
          </p:txBody>
        </p:sp>
        <p:sp>
          <p:nvSpPr>
            <p:cNvPr id="719898" name="Text Box 28"/>
            <p:cNvSpPr txBox="1">
              <a:spLocks noChangeArrowheads="1"/>
            </p:cNvSpPr>
            <p:nvPr/>
          </p:nvSpPr>
          <p:spPr bwMode="auto">
            <a:xfrm>
              <a:off x="4784" y="3037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g</a:t>
              </a:r>
            </a:p>
          </p:txBody>
        </p:sp>
        <p:sp>
          <p:nvSpPr>
            <p:cNvPr id="719899" name="Text Box 29"/>
            <p:cNvSpPr txBox="1">
              <a:spLocks noChangeArrowheads="1"/>
            </p:cNvSpPr>
            <p:nvPr/>
          </p:nvSpPr>
          <p:spPr bwMode="auto">
            <a:xfrm>
              <a:off x="5067" y="2637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719900" name="Text Box 30"/>
            <p:cNvSpPr txBox="1">
              <a:spLocks noChangeArrowheads="1"/>
            </p:cNvSpPr>
            <p:nvPr/>
          </p:nvSpPr>
          <p:spPr bwMode="auto">
            <a:xfrm>
              <a:off x="4038" y="2637"/>
              <a:ext cx="259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accent2"/>
                </a:solidFill>
                <a:latin typeface="Calibri" charset="0"/>
                <a:cs typeface="ＭＳ Ｐゴシック" charset="0"/>
              </a:endParaRPr>
            </a:p>
          </p:txBody>
        </p:sp>
      </p:grpSp>
      <p:grpSp>
        <p:nvGrpSpPr>
          <p:cNvPr id="719927" name="Group 55"/>
          <p:cNvGrpSpPr>
            <a:grpSpLocks/>
          </p:cNvGrpSpPr>
          <p:nvPr/>
        </p:nvGrpSpPr>
        <p:grpSpPr bwMode="auto">
          <a:xfrm>
            <a:off x="5343525" y="3352800"/>
            <a:ext cx="3114675" cy="2733675"/>
            <a:chOff x="3366" y="2256"/>
            <a:chExt cx="1962" cy="1722"/>
          </a:xfrm>
        </p:grpSpPr>
        <p:sp>
          <p:nvSpPr>
            <p:cNvPr id="719902" name="Text Box 6"/>
            <p:cNvSpPr txBox="1">
              <a:spLocks noChangeArrowheads="1"/>
            </p:cNvSpPr>
            <p:nvPr/>
          </p:nvSpPr>
          <p:spPr bwMode="auto">
            <a:xfrm>
              <a:off x="4432" y="2502"/>
              <a:ext cx="26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tx2"/>
                </a:solidFill>
                <a:latin typeface="Calibri" charset="0"/>
                <a:cs typeface="ＭＳ Ｐゴシック" charset="0"/>
              </a:endParaRPr>
            </a:p>
          </p:txBody>
        </p:sp>
        <p:sp>
          <p:nvSpPr>
            <p:cNvPr id="719903" name="Oval 8"/>
            <p:cNvSpPr>
              <a:spLocks noChangeArrowheads="1"/>
            </p:cNvSpPr>
            <p:nvPr/>
          </p:nvSpPr>
          <p:spPr bwMode="auto">
            <a:xfrm>
              <a:off x="4390" y="274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X</a:t>
              </a:r>
            </a:p>
          </p:txBody>
        </p:sp>
        <p:sp>
          <p:nvSpPr>
            <p:cNvPr id="719904" name="Oval 9"/>
            <p:cNvSpPr>
              <a:spLocks noChangeArrowheads="1"/>
            </p:cNvSpPr>
            <p:nvPr/>
          </p:nvSpPr>
          <p:spPr bwMode="auto">
            <a:xfrm>
              <a:off x="3366" y="274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U</a:t>
              </a:r>
            </a:p>
          </p:txBody>
        </p:sp>
        <p:sp>
          <p:nvSpPr>
            <p:cNvPr id="719905" name="Oval 10"/>
            <p:cNvSpPr>
              <a:spLocks noChangeArrowheads="1"/>
            </p:cNvSpPr>
            <p:nvPr/>
          </p:nvSpPr>
          <p:spPr bwMode="auto">
            <a:xfrm>
              <a:off x="3878" y="2256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V</a:t>
              </a:r>
            </a:p>
          </p:txBody>
        </p:sp>
        <p:sp>
          <p:nvSpPr>
            <p:cNvPr id="719906" name="Oval 11"/>
            <p:cNvSpPr>
              <a:spLocks noChangeArrowheads="1"/>
            </p:cNvSpPr>
            <p:nvPr/>
          </p:nvSpPr>
          <p:spPr bwMode="auto">
            <a:xfrm>
              <a:off x="3878" y="3240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W</a:t>
              </a:r>
            </a:p>
          </p:txBody>
        </p:sp>
        <p:sp>
          <p:nvSpPr>
            <p:cNvPr id="719907" name="Oval 12"/>
            <p:cNvSpPr>
              <a:spLocks noChangeArrowheads="1"/>
            </p:cNvSpPr>
            <p:nvPr/>
          </p:nvSpPr>
          <p:spPr bwMode="auto">
            <a:xfrm>
              <a:off x="5072" y="274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Z</a:t>
              </a:r>
            </a:p>
          </p:txBody>
        </p:sp>
        <p:cxnSp>
          <p:nvCxnSpPr>
            <p:cNvPr id="719909" name="AutoShape 14"/>
            <p:cNvCxnSpPr>
              <a:cxnSpLocks noChangeShapeType="1"/>
              <a:stCxn id="719906" idx="1"/>
              <a:endCxn id="719904" idx="5"/>
            </p:cNvCxnSpPr>
            <p:nvPr/>
          </p:nvCxnSpPr>
          <p:spPr bwMode="auto">
            <a:xfrm flipH="1" flipV="1">
              <a:off x="3585" y="2963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910" name="AutoShape 15"/>
            <p:cNvCxnSpPr>
              <a:cxnSpLocks noChangeShapeType="1"/>
              <a:stCxn id="719906" idx="7"/>
              <a:endCxn id="719903" idx="3"/>
            </p:cNvCxnSpPr>
            <p:nvPr/>
          </p:nvCxnSpPr>
          <p:spPr bwMode="auto">
            <a:xfrm flipV="1">
              <a:off x="4096" y="2963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911" name="AutoShape 16"/>
            <p:cNvCxnSpPr>
              <a:cxnSpLocks noChangeShapeType="1"/>
              <a:stCxn id="719903" idx="6"/>
              <a:endCxn id="719907" idx="2"/>
            </p:cNvCxnSpPr>
            <p:nvPr/>
          </p:nvCxnSpPr>
          <p:spPr bwMode="auto">
            <a:xfrm>
              <a:off x="4651" y="2871"/>
              <a:ext cx="41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912" name="AutoShape 17"/>
            <p:cNvCxnSpPr>
              <a:cxnSpLocks noChangeShapeType="1"/>
              <a:stCxn id="719905" idx="5"/>
              <a:endCxn id="719903" idx="1"/>
            </p:cNvCxnSpPr>
            <p:nvPr/>
          </p:nvCxnSpPr>
          <p:spPr bwMode="auto">
            <a:xfrm>
              <a:off x="4096" y="2471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914" name="Oval 19"/>
            <p:cNvSpPr>
              <a:spLocks noChangeArrowheads="1"/>
            </p:cNvSpPr>
            <p:nvPr/>
          </p:nvSpPr>
          <p:spPr bwMode="auto">
            <a:xfrm>
              <a:off x="4395" y="3732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Y</a:t>
              </a:r>
            </a:p>
          </p:txBody>
        </p:sp>
        <p:cxnSp>
          <p:nvCxnSpPr>
            <p:cNvPr id="719916" name="AutoShape 21"/>
            <p:cNvCxnSpPr>
              <a:cxnSpLocks noChangeShapeType="1"/>
              <a:stCxn id="719903" idx="4"/>
              <a:endCxn id="719914" idx="0"/>
            </p:cNvCxnSpPr>
            <p:nvPr/>
          </p:nvCxnSpPr>
          <p:spPr bwMode="auto">
            <a:xfrm>
              <a:off x="4518" y="2999"/>
              <a:ext cx="5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918" name="Text Box 23"/>
            <p:cNvSpPr txBox="1">
              <a:spLocks noChangeArrowheads="1"/>
            </p:cNvSpPr>
            <p:nvPr/>
          </p:nvSpPr>
          <p:spPr bwMode="auto">
            <a:xfrm>
              <a:off x="3577" y="2999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c</a:t>
              </a:r>
            </a:p>
          </p:txBody>
        </p:sp>
        <p:sp>
          <p:nvSpPr>
            <p:cNvPr id="719919" name="Text Box 24"/>
            <p:cNvSpPr txBox="1">
              <a:spLocks noChangeArrowheads="1"/>
            </p:cNvSpPr>
            <p:nvPr/>
          </p:nvSpPr>
          <p:spPr bwMode="auto">
            <a:xfrm>
              <a:off x="4262" y="2379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b</a:t>
              </a:r>
            </a:p>
          </p:txBody>
        </p:sp>
        <p:sp>
          <p:nvSpPr>
            <p:cNvPr id="719920" name="Text Box 25"/>
            <p:cNvSpPr txBox="1">
              <a:spLocks noChangeArrowheads="1"/>
            </p:cNvSpPr>
            <p:nvPr/>
          </p:nvSpPr>
          <p:spPr bwMode="auto">
            <a:xfrm>
              <a:off x="4219" y="3035"/>
              <a:ext cx="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e</a:t>
              </a:r>
            </a:p>
          </p:txBody>
        </p:sp>
        <p:sp>
          <p:nvSpPr>
            <p:cNvPr id="719923" name="Text Box 28"/>
            <p:cNvSpPr txBox="1">
              <a:spLocks noChangeArrowheads="1"/>
            </p:cNvSpPr>
            <p:nvPr/>
          </p:nvSpPr>
          <p:spPr bwMode="auto">
            <a:xfrm>
              <a:off x="4496" y="3271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g</a:t>
              </a:r>
            </a:p>
          </p:txBody>
        </p:sp>
        <p:sp>
          <p:nvSpPr>
            <p:cNvPr id="719924" name="Text Box 29"/>
            <p:cNvSpPr txBox="1">
              <a:spLocks noChangeArrowheads="1"/>
            </p:cNvSpPr>
            <p:nvPr/>
          </p:nvSpPr>
          <p:spPr bwMode="auto">
            <a:xfrm>
              <a:off x="4779" y="2871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719925" name="Text Box 30"/>
            <p:cNvSpPr txBox="1">
              <a:spLocks noChangeArrowheads="1"/>
            </p:cNvSpPr>
            <p:nvPr/>
          </p:nvSpPr>
          <p:spPr bwMode="auto">
            <a:xfrm>
              <a:off x="3750" y="2871"/>
              <a:ext cx="259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accent2"/>
                </a:solidFill>
                <a:latin typeface="Calibri" charset="0"/>
                <a:cs typeface="ＭＳ Ｐゴシック" charset="0"/>
              </a:endParaRPr>
            </a:p>
          </p:txBody>
        </p:sp>
      </p:grpSp>
      <p:sp>
        <p:nvSpPr>
          <p:cNvPr id="719926" name="Line 54"/>
          <p:cNvSpPr>
            <a:spLocks noChangeShapeType="1"/>
          </p:cNvSpPr>
          <p:nvPr/>
        </p:nvSpPr>
        <p:spPr bwMode="auto">
          <a:xfrm>
            <a:off x="4267200" y="4572000"/>
            <a:ext cx="6858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77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9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9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9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482" y="0"/>
            <a:ext cx="10331029" cy="6858000"/>
          </a:xfrm>
          <a:prstGeom prst="rect">
            <a:avLst/>
          </a:prstGeom>
        </p:spPr>
      </p:pic>
      <p:sp>
        <p:nvSpPr>
          <p:cNvPr id="4" name="Bent Arrow 3"/>
          <p:cNvSpPr/>
          <p:nvPr/>
        </p:nvSpPr>
        <p:spPr>
          <a:xfrm>
            <a:off x="3908300" y="3175127"/>
            <a:ext cx="1313715" cy="1280999"/>
          </a:xfrm>
          <a:prstGeom prst="ben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3088" y="4499920"/>
            <a:ext cx="5014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These are spanning trees!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652" y="5474356"/>
            <a:ext cx="731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s-IS" sz="2400" b="1" dirty="0" smtClean="0">
                <a:solidFill>
                  <a:schemeClr val="bg1"/>
                </a:solidFill>
              </a:rPr>
              <a:t>…</a:t>
            </a:r>
            <a:r>
              <a:rPr lang="en-US" sz="2400" b="1" dirty="0">
                <a:solidFill>
                  <a:schemeClr val="bg1"/>
                </a:solidFill>
              </a:rPr>
              <a:t>w</a:t>
            </a:r>
            <a:r>
              <a:rPr lang="en-US" sz="2400" b="1" dirty="0" smtClean="0">
                <a:solidFill>
                  <a:schemeClr val="bg1"/>
                </a:solidFill>
              </a:rPr>
              <a:t>ell </a:t>
            </a:r>
            <a:r>
              <a:rPr lang="en-US" sz="2400" b="1" dirty="0" err="1" smtClean="0">
                <a:solidFill>
                  <a:schemeClr val="bg1"/>
                </a:solidFill>
              </a:rPr>
              <a:t>homeomorphically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irreducible trees</a:t>
            </a:r>
          </a:p>
        </p:txBody>
      </p:sp>
    </p:spTree>
    <p:extLst>
      <p:ext uri="{BB962C8B-B14F-4D97-AF65-F5344CB8AC3E}">
        <p14:creationId xmlns:p14="http://schemas.microsoft.com/office/powerpoint/2010/main" val="260869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ullansw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9" y="821154"/>
            <a:ext cx="7142578" cy="589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Did you know Chris is awesome?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695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0926" y="0"/>
            <a:ext cx="10281859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62" y="1632412"/>
            <a:ext cx="2321175" cy="18871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4577" y="555194"/>
            <a:ext cx="7305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Calibri"/>
                <a:cs typeface="Calibri"/>
              </a:rPr>
              <a:t>Autonomously Generating Hints </a:t>
            </a:r>
            <a:r>
              <a:rPr lang="en-US" sz="3200" dirty="0" smtClean="0">
                <a:latin typeface="Calibri"/>
                <a:cs typeface="Calibri"/>
              </a:rPr>
              <a:t>by Inferring Problem Solving Policies</a:t>
            </a:r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74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Picture 7" descr="Screen Shot 2014-10-12 at 5.07.2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30" y="566930"/>
            <a:ext cx="8028002" cy="54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4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Picture 7" descr="Screen Shot 2014-10-12 at 5.07.26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30" y="555981"/>
            <a:ext cx="8028002" cy="540733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926425" y="3798461"/>
            <a:ext cx="1124048" cy="795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926425" y="4142695"/>
            <a:ext cx="1788742" cy="451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3950" y="4498802"/>
            <a:ext cx="141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Each node is a unique partial solution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464739" y="1329460"/>
            <a:ext cx="98517" cy="496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2649" y="606764"/>
            <a:ext cx="25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Each edge is what a teacher suggested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63256" y="1329460"/>
            <a:ext cx="383386" cy="9496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70684" y="4902387"/>
            <a:ext cx="534131" cy="249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64446" y="5055590"/>
            <a:ext cx="141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Solution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3030" y="2549067"/>
            <a:ext cx="141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Pink dots are students.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380426" y="1922970"/>
            <a:ext cx="210093" cy="750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51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6" name="Blossom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600" y="273307"/>
            <a:ext cx="8016132" cy="60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729986" y="1337589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1456" y="5312051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72237" y="3940957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04014" y="1454323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03408" y="2358370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73026" y="2462146"/>
            <a:ext cx="1020781" cy="1020781"/>
          </a:xfrm>
          <a:prstGeom prst="ellipse">
            <a:avLst/>
          </a:prstGeom>
          <a:solidFill>
            <a:srgbClr val="FF6600"/>
          </a:solidFill>
          <a:ln w="76200" cmpd="dbl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96758" y="3340277"/>
            <a:ext cx="2304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Unique submissions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3420" y="2047358"/>
            <a:ext cx="94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solution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Machine Learning Problem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8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Problem Solving Policy</a:t>
            </a:r>
            <a:endParaRPr lang="en-US" sz="4000" dirty="0"/>
          </a:p>
        </p:txBody>
      </p:sp>
      <p:sp>
        <p:nvSpPr>
          <p:cNvPr id="5" name="Oval 4"/>
          <p:cNvSpPr/>
          <p:nvPr/>
        </p:nvSpPr>
        <p:spPr>
          <a:xfrm>
            <a:off x="2729986" y="1337589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1456" y="5312051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72237" y="3940957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04014" y="1454323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03408" y="2358370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73026" y="2462146"/>
            <a:ext cx="1020781" cy="1020781"/>
          </a:xfrm>
          <a:prstGeom prst="ellipse">
            <a:avLst/>
          </a:prstGeom>
          <a:solidFill>
            <a:srgbClr val="FF6600"/>
          </a:solidFill>
          <a:ln w="76200" cmpd="dbl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636326" y="2199193"/>
            <a:ext cx="636700" cy="40037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924189" y="2303075"/>
            <a:ext cx="379825" cy="29649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393018" y="2944064"/>
            <a:ext cx="407376" cy="106574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842774" y="3584796"/>
            <a:ext cx="89240" cy="30287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122981" y="4878646"/>
            <a:ext cx="387446" cy="43340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63420" y="2047358"/>
            <a:ext cx="94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solution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58" y="3340277"/>
            <a:ext cx="2304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Teacher “Policy”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Machine Learning Problem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4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729986" y="1337589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1456" y="5312051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72237" y="3940957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04014" y="1454323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03408" y="2358370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73026" y="2462146"/>
            <a:ext cx="1020781" cy="1020781"/>
          </a:xfrm>
          <a:prstGeom prst="ellipse">
            <a:avLst/>
          </a:prstGeom>
          <a:solidFill>
            <a:srgbClr val="FF6600"/>
          </a:solidFill>
          <a:ln w="76200" cmpd="dbl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3420" y="2047358"/>
            <a:ext cx="94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solution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742893" y="1852988"/>
            <a:ext cx="3226723" cy="2604550"/>
          </a:xfrm>
          <a:custGeom>
            <a:avLst/>
            <a:gdLst>
              <a:gd name="connsiteX0" fmla="*/ 3226723 w 3226723"/>
              <a:gd name="connsiteY0" fmla="*/ 0 h 2604550"/>
              <a:gd name="connsiteX1" fmla="*/ 3161929 w 3226723"/>
              <a:gd name="connsiteY1" fmla="*/ 64790 h 2604550"/>
              <a:gd name="connsiteX2" fmla="*/ 3097135 w 3226723"/>
              <a:gd name="connsiteY2" fmla="*/ 116622 h 2604550"/>
              <a:gd name="connsiteX3" fmla="*/ 3045300 w 3226723"/>
              <a:gd name="connsiteY3" fmla="*/ 207328 h 2604550"/>
              <a:gd name="connsiteX4" fmla="*/ 2954589 w 3226723"/>
              <a:gd name="connsiteY4" fmla="*/ 310991 h 2604550"/>
              <a:gd name="connsiteX5" fmla="*/ 2928672 w 3226723"/>
              <a:gd name="connsiteY5" fmla="*/ 362823 h 2604550"/>
              <a:gd name="connsiteX6" fmla="*/ 2863878 w 3226723"/>
              <a:gd name="connsiteY6" fmla="*/ 414655 h 2604550"/>
              <a:gd name="connsiteX7" fmla="*/ 2799085 w 3226723"/>
              <a:gd name="connsiteY7" fmla="*/ 479445 h 2604550"/>
              <a:gd name="connsiteX8" fmla="*/ 2760209 w 3226723"/>
              <a:gd name="connsiteY8" fmla="*/ 505361 h 2604550"/>
              <a:gd name="connsiteX9" fmla="*/ 2656539 w 3226723"/>
              <a:gd name="connsiteY9" fmla="*/ 583108 h 2604550"/>
              <a:gd name="connsiteX10" fmla="*/ 2630621 w 3226723"/>
              <a:gd name="connsiteY10" fmla="*/ 609024 h 2604550"/>
              <a:gd name="connsiteX11" fmla="*/ 2513993 w 3226723"/>
              <a:gd name="connsiteY11" fmla="*/ 660856 h 2604550"/>
              <a:gd name="connsiteX12" fmla="*/ 2475117 w 3226723"/>
              <a:gd name="connsiteY12" fmla="*/ 699730 h 2604550"/>
              <a:gd name="connsiteX13" fmla="*/ 2371447 w 3226723"/>
              <a:gd name="connsiteY13" fmla="*/ 751562 h 2604550"/>
              <a:gd name="connsiteX14" fmla="*/ 2280736 w 3226723"/>
              <a:gd name="connsiteY14" fmla="*/ 816352 h 2604550"/>
              <a:gd name="connsiteX15" fmla="*/ 2228901 w 3226723"/>
              <a:gd name="connsiteY15" fmla="*/ 829310 h 2604550"/>
              <a:gd name="connsiteX16" fmla="*/ 2138190 w 3226723"/>
              <a:gd name="connsiteY16" fmla="*/ 894099 h 2604550"/>
              <a:gd name="connsiteX17" fmla="*/ 2086355 w 3226723"/>
              <a:gd name="connsiteY17" fmla="*/ 907057 h 2604550"/>
              <a:gd name="connsiteX18" fmla="*/ 2034520 w 3226723"/>
              <a:gd name="connsiteY18" fmla="*/ 932973 h 2604550"/>
              <a:gd name="connsiteX19" fmla="*/ 1930850 w 3226723"/>
              <a:gd name="connsiteY19" fmla="*/ 971847 h 2604550"/>
              <a:gd name="connsiteX20" fmla="*/ 1827180 w 3226723"/>
              <a:gd name="connsiteY20" fmla="*/ 1049595 h 2604550"/>
              <a:gd name="connsiteX21" fmla="*/ 1801263 w 3226723"/>
              <a:gd name="connsiteY21" fmla="*/ 1088469 h 2604550"/>
              <a:gd name="connsiteX22" fmla="*/ 1762387 w 3226723"/>
              <a:gd name="connsiteY22" fmla="*/ 1114385 h 2604550"/>
              <a:gd name="connsiteX23" fmla="*/ 1736469 w 3226723"/>
              <a:gd name="connsiteY23" fmla="*/ 1192132 h 2604550"/>
              <a:gd name="connsiteX24" fmla="*/ 1684634 w 3226723"/>
              <a:gd name="connsiteY24" fmla="*/ 1321712 h 2604550"/>
              <a:gd name="connsiteX25" fmla="*/ 1632799 w 3226723"/>
              <a:gd name="connsiteY25" fmla="*/ 1477208 h 2604550"/>
              <a:gd name="connsiteX26" fmla="*/ 1619841 w 3226723"/>
              <a:gd name="connsiteY26" fmla="*/ 1529039 h 2604550"/>
              <a:gd name="connsiteX27" fmla="*/ 1593923 w 3226723"/>
              <a:gd name="connsiteY27" fmla="*/ 1567913 h 2604550"/>
              <a:gd name="connsiteX28" fmla="*/ 1568006 w 3226723"/>
              <a:gd name="connsiteY28" fmla="*/ 1619745 h 2604550"/>
              <a:gd name="connsiteX29" fmla="*/ 1542088 w 3226723"/>
              <a:gd name="connsiteY29" fmla="*/ 1684535 h 2604550"/>
              <a:gd name="connsiteX30" fmla="*/ 1529130 w 3226723"/>
              <a:gd name="connsiteY30" fmla="*/ 1723409 h 2604550"/>
              <a:gd name="connsiteX31" fmla="*/ 1490254 w 3226723"/>
              <a:gd name="connsiteY31" fmla="*/ 1775241 h 2604550"/>
              <a:gd name="connsiteX32" fmla="*/ 1464336 w 3226723"/>
              <a:gd name="connsiteY32" fmla="*/ 1814115 h 2604550"/>
              <a:gd name="connsiteX33" fmla="*/ 1412501 w 3226723"/>
              <a:gd name="connsiteY33" fmla="*/ 1930736 h 2604550"/>
              <a:gd name="connsiteX34" fmla="*/ 1386584 w 3226723"/>
              <a:gd name="connsiteY34" fmla="*/ 1969610 h 2604550"/>
              <a:gd name="connsiteX35" fmla="*/ 1334749 w 3226723"/>
              <a:gd name="connsiteY35" fmla="*/ 2060316 h 2604550"/>
              <a:gd name="connsiteX36" fmla="*/ 1282914 w 3226723"/>
              <a:gd name="connsiteY36" fmla="*/ 2189895 h 2604550"/>
              <a:gd name="connsiteX37" fmla="*/ 1256996 w 3226723"/>
              <a:gd name="connsiteY37" fmla="*/ 2215811 h 2604550"/>
              <a:gd name="connsiteX38" fmla="*/ 1205162 w 3226723"/>
              <a:gd name="connsiteY38" fmla="*/ 2293559 h 2604550"/>
              <a:gd name="connsiteX39" fmla="*/ 1179244 w 3226723"/>
              <a:gd name="connsiteY39" fmla="*/ 2332433 h 2604550"/>
              <a:gd name="connsiteX40" fmla="*/ 1114450 w 3226723"/>
              <a:gd name="connsiteY40" fmla="*/ 2397223 h 2604550"/>
              <a:gd name="connsiteX41" fmla="*/ 1062616 w 3226723"/>
              <a:gd name="connsiteY41" fmla="*/ 2449055 h 2604550"/>
              <a:gd name="connsiteX42" fmla="*/ 984863 w 3226723"/>
              <a:gd name="connsiteY42" fmla="*/ 2487928 h 2604550"/>
              <a:gd name="connsiteX43" fmla="*/ 855276 w 3226723"/>
              <a:gd name="connsiteY43" fmla="*/ 2539760 h 2604550"/>
              <a:gd name="connsiteX44" fmla="*/ 725689 w 3226723"/>
              <a:gd name="connsiteY44" fmla="*/ 2591592 h 2604550"/>
              <a:gd name="connsiteX45" fmla="*/ 479473 w 3226723"/>
              <a:gd name="connsiteY45" fmla="*/ 2604550 h 2604550"/>
              <a:gd name="connsiteX46" fmla="*/ 259175 w 3226723"/>
              <a:gd name="connsiteY46" fmla="*/ 2578634 h 2604550"/>
              <a:gd name="connsiteX47" fmla="*/ 220298 w 3226723"/>
              <a:gd name="connsiteY47" fmla="*/ 2552718 h 2604550"/>
              <a:gd name="connsiteX48" fmla="*/ 207340 w 3226723"/>
              <a:gd name="connsiteY48" fmla="*/ 2474970 h 2604550"/>
              <a:gd name="connsiteX49" fmla="*/ 181422 w 3226723"/>
              <a:gd name="connsiteY49" fmla="*/ 2371307 h 2604550"/>
              <a:gd name="connsiteX50" fmla="*/ 155505 w 3226723"/>
              <a:gd name="connsiteY50" fmla="*/ 2125106 h 2604550"/>
              <a:gd name="connsiteX51" fmla="*/ 181422 w 3226723"/>
              <a:gd name="connsiteY51" fmla="*/ 1412418 h 2604550"/>
              <a:gd name="connsiteX52" fmla="*/ 129587 w 3226723"/>
              <a:gd name="connsiteY52" fmla="*/ 1334670 h 2604550"/>
              <a:gd name="connsiteX53" fmla="*/ 64794 w 3226723"/>
              <a:gd name="connsiteY53" fmla="*/ 1451292 h 2604550"/>
              <a:gd name="connsiteX54" fmla="*/ 38876 w 3226723"/>
              <a:gd name="connsiteY54" fmla="*/ 1503123 h 2604550"/>
              <a:gd name="connsiteX55" fmla="*/ 25918 w 3226723"/>
              <a:gd name="connsiteY55" fmla="*/ 1541997 h 2604550"/>
              <a:gd name="connsiteX56" fmla="*/ 0 w 3226723"/>
              <a:gd name="connsiteY56" fmla="*/ 1580871 h 2604550"/>
              <a:gd name="connsiteX57" fmla="*/ 12959 w 3226723"/>
              <a:gd name="connsiteY57" fmla="*/ 1373544 h 2604550"/>
              <a:gd name="connsiteX58" fmla="*/ 25918 w 3226723"/>
              <a:gd name="connsiteY58" fmla="*/ 1334670 h 2604550"/>
              <a:gd name="connsiteX59" fmla="*/ 103670 w 3226723"/>
              <a:gd name="connsiteY59" fmla="*/ 1295796 h 2604550"/>
              <a:gd name="connsiteX60" fmla="*/ 181422 w 3226723"/>
              <a:gd name="connsiteY60" fmla="*/ 1360586 h 2604550"/>
              <a:gd name="connsiteX61" fmla="*/ 220298 w 3226723"/>
              <a:gd name="connsiteY61" fmla="*/ 1399460 h 2604550"/>
              <a:gd name="connsiteX62" fmla="*/ 285092 w 3226723"/>
              <a:gd name="connsiteY62" fmla="*/ 1438334 h 2604550"/>
              <a:gd name="connsiteX63" fmla="*/ 336927 w 3226723"/>
              <a:gd name="connsiteY63" fmla="*/ 1503123 h 2604550"/>
              <a:gd name="connsiteX64" fmla="*/ 401721 w 3226723"/>
              <a:gd name="connsiteY64" fmla="*/ 1580871 h 260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226723" h="2604550">
                <a:moveTo>
                  <a:pt x="3226723" y="0"/>
                </a:moveTo>
                <a:cubicBezTo>
                  <a:pt x="3205125" y="21597"/>
                  <a:pt x="3184916" y="44678"/>
                  <a:pt x="3161929" y="64790"/>
                </a:cubicBezTo>
                <a:cubicBezTo>
                  <a:pt x="3117030" y="104074"/>
                  <a:pt x="3130816" y="74523"/>
                  <a:pt x="3097135" y="116622"/>
                </a:cubicBezTo>
                <a:cubicBezTo>
                  <a:pt x="3044120" y="182886"/>
                  <a:pt x="3098503" y="127528"/>
                  <a:pt x="3045300" y="207328"/>
                </a:cubicBezTo>
                <a:cubicBezTo>
                  <a:pt x="3013657" y="254790"/>
                  <a:pt x="2992059" y="273524"/>
                  <a:pt x="2954589" y="310991"/>
                </a:cubicBezTo>
                <a:cubicBezTo>
                  <a:pt x="2945950" y="328268"/>
                  <a:pt x="2941393" y="348286"/>
                  <a:pt x="2928672" y="362823"/>
                </a:cubicBezTo>
                <a:cubicBezTo>
                  <a:pt x="2910458" y="383637"/>
                  <a:pt x="2884437" y="396153"/>
                  <a:pt x="2863878" y="414655"/>
                </a:cubicBezTo>
                <a:cubicBezTo>
                  <a:pt x="2841175" y="435087"/>
                  <a:pt x="2822071" y="459333"/>
                  <a:pt x="2799085" y="479445"/>
                </a:cubicBezTo>
                <a:cubicBezTo>
                  <a:pt x="2787364" y="489700"/>
                  <a:pt x="2771930" y="495106"/>
                  <a:pt x="2760209" y="505361"/>
                </a:cubicBezTo>
                <a:cubicBezTo>
                  <a:pt x="2668575" y="585535"/>
                  <a:pt x="2732074" y="557931"/>
                  <a:pt x="2656539" y="583108"/>
                </a:cubicBezTo>
                <a:cubicBezTo>
                  <a:pt x="2647900" y="591747"/>
                  <a:pt x="2640787" y="602247"/>
                  <a:pt x="2630621" y="609024"/>
                </a:cubicBezTo>
                <a:cubicBezTo>
                  <a:pt x="2603381" y="627183"/>
                  <a:pt x="2542053" y="649633"/>
                  <a:pt x="2513993" y="660856"/>
                </a:cubicBezTo>
                <a:cubicBezTo>
                  <a:pt x="2501034" y="673814"/>
                  <a:pt x="2490578" y="689892"/>
                  <a:pt x="2475117" y="699730"/>
                </a:cubicBezTo>
                <a:cubicBezTo>
                  <a:pt x="2442522" y="720471"/>
                  <a:pt x="2402356" y="728382"/>
                  <a:pt x="2371447" y="751562"/>
                </a:cubicBezTo>
                <a:cubicBezTo>
                  <a:pt x="2365547" y="755986"/>
                  <a:pt x="2295473" y="810036"/>
                  <a:pt x="2280736" y="816352"/>
                </a:cubicBezTo>
                <a:cubicBezTo>
                  <a:pt x="2264366" y="823367"/>
                  <a:pt x="2246179" y="824991"/>
                  <a:pt x="2228901" y="829310"/>
                </a:cubicBezTo>
                <a:cubicBezTo>
                  <a:pt x="2198664" y="850906"/>
                  <a:pt x="2170811" y="876307"/>
                  <a:pt x="2138190" y="894099"/>
                </a:cubicBezTo>
                <a:cubicBezTo>
                  <a:pt x="2122554" y="902627"/>
                  <a:pt x="2103031" y="900804"/>
                  <a:pt x="2086355" y="907057"/>
                </a:cubicBezTo>
                <a:cubicBezTo>
                  <a:pt x="2068267" y="913839"/>
                  <a:pt x="2052276" y="925364"/>
                  <a:pt x="2034520" y="932973"/>
                </a:cubicBezTo>
                <a:cubicBezTo>
                  <a:pt x="1994961" y="949926"/>
                  <a:pt x="1971909" y="946581"/>
                  <a:pt x="1930850" y="971847"/>
                </a:cubicBezTo>
                <a:cubicBezTo>
                  <a:pt x="1894062" y="994484"/>
                  <a:pt x="1827180" y="1049595"/>
                  <a:pt x="1827180" y="1049595"/>
                </a:cubicBezTo>
                <a:cubicBezTo>
                  <a:pt x="1818541" y="1062553"/>
                  <a:pt x="1812276" y="1077457"/>
                  <a:pt x="1801263" y="1088469"/>
                </a:cubicBezTo>
                <a:cubicBezTo>
                  <a:pt x="1790250" y="1099481"/>
                  <a:pt x="1770642" y="1101178"/>
                  <a:pt x="1762387" y="1114385"/>
                </a:cubicBezTo>
                <a:cubicBezTo>
                  <a:pt x="1747908" y="1137550"/>
                  <a:pt x="1746615" y="1166768"/>
                  <a:pt x="1736469" y="1192132"/>
                </a:cubicBezTo>
                <a:cubicBezTo>
                  <a:pt x="1719191" y="1235325"/>
                  <a:pt x="1695917" y="1276580"/>
                  <a:pt x="1684634" y="1321712"/>
                </a:cubicBezTo>
                <a:cubicBezTo>
                  <a:pt x="1654032" y="1444116"/>
                  <a:pt x="1674647" y="1393519"/>
                  <a:pt x="1632799" y="1477208"/>
                </a:cubicBezTo>
                <a:cubicBezTo>
                  <a:pt x="1628480" y="1494485"/>
                  <a:pt x="1626857" y="1512670"/>
                  <a:pt x="1619841" y="1529039"/>
                </a:cubicBezTo>
                <a:cubicBezTo>
                  <a:pt x="1613706" y="1543354"/>
                  <a:pt x="1601650" y="1554391"/>
                  <a:pt x="1593923" y="1567913"/>
                </a:cubicBezTo>
                <a:cubicBezTo>
                  <a:pt x="1584339" y="1584684"/>
                  <a:pt x="1575852" y="1602093"/>
                  <a:pt x="1568006" y="1619745"/>
                </a:cubicBezTo>
                <a:cubicBezTo>
                  <a:pt x="1558559" y="1641001"/>
                  <a:pt x="1550256" y="1662756"/>
                  <a:pt x="1542088" y="1684535"/>
                </a:cubicBezTo>
                <a:cubicBezTo>
                  <a:pt x="1537292" y="1697324"/>
                  <a:pt x="1535907" y="1711550"/>
                  <a:pt x="1529130" y="1723409"/>
                </a:cubicBezTo>
                <a:cubicBezTo>
                  <a:pt x="1518415" y="1742160"/>
                  <a:pt x="1502808" y="1757667"/>
                  <a:pt x="1490254" y="1775241"/>
                </a:cubicBezTo>
                <a:cubicBezTo>
                  <a:pt x="1481201" y="1787914"/>
                  <a:pt x="1472063" y="1800593"/>
                  <a:pt x="1464336" y="1814115"/>
                </a:cubicBezTo>
                <a:cubicBezTo>
                  <a:pt x="1409383" y="1910276"/>
                  <a:pt x="1468031" y="1819682"/>
                  <a:pt x="1412501" y="1930736"/>
                </a:cubicBezTo>
                <a:cubicBezTo>
                  <a:pt x="1405536" y="1944665"/>
                  <a:pt x="1393549" y="1955681"/>
                  <a:pt x="1386584" y="1969610"/>
                </a:cubicBezTo>
                <a:cubicBezTo>
                  <a:pt x="1337114" y="2068546"/>
                  <a:pt x="1428751" y="1934986"/>
                  <a:pt x="1334749" y="2060316"/>
                </a:cubicBezTo>
                <a:cubicBezTo>
                  <a:pt x="1319561" y="2121065"/>
                  <a:pt x="1321948" y="2127445"/>
                  <a:pt x="1282914" y="2189895"/>
                </a:cubicBezTo>
                <a:cubicBezTo>
                  <a:pt x="1276438" y="2200255"/>
                  <a:pt x="1264327" y="2206037"/>
                  <a:pt x="1256996" y="2215811"/>
                </a:cubicBezTo>
                <a:cubicBezTo>
                  <a:pt x="1238307" y="2240729"/>
                  <a:pt x="1222440" y="2267643"/>
                  <a:pt x="1205162" y="2293559"/>
                </a:cubicBezTo>
                <a:cubicBezTo>
                  <a:pt x="1196523" y="2306517"/>
                  <a:pt x="1190257" y="2321421"/>
                  <a:pt x="1179244" y="2332433"/>
                </a:cubicBezTo>
                <a:lnTo>
                  <a:pt x="1114450" y="2397223"/>
                </a:lnTo>
                <a:cubicBezTo>
                  <a:pt x="1097172" y="2414500"/>
                  <a:pt x="1084471" y="2438128"/>
                  <a:pt x="1062616" y="2449055"/>
                </a:cubicBezTo>
                <a:cubicBezTo>
                  <a:pt x="1036698" y="2462013"/>
                  <a:pt x="1011410" y="2476314"/>
                  <a:pt x="984863" y="2487928"/>
                </a:cubicBezTo>
                <a:cubicBezTo>
                  <a:pt x="942240" y="2506574"/>
                  <a:pt x="897517" y="2520265"/>
                  <a:pt x="855276" y="2539760"/>
                </a:cubicBezTo>
                <a:cubicBezTo>
                  <a:pt x="777446" y="2575680"/>
                  <a:pt x="857197" y="2576419"/>
                  <a:pt x="725689" y="2591592"/>
                </a:cubicBezTo>
                <a:cubicBezTo>
                  <a:pt x="644045" y="2601012"/>
                  <a:pt x="561545" y="2600231"/>
                  <a:pt x="479473" y="2604550"/>
                </a:cubicBezTo>
                <a:cubicBezTo>
                  <a:pt x="450805" y="2602502"/>
                  <a:pt x="318083" y="2608086"/>
                  <a:pt x="259175" y="2578634"/>
                </a:cubicBezTo>
                <a:cubicBezTo>
                  <a:pt x="245245" y="2571669"/>
                  <a:pt x="233257" y="2561357"/>
                  <a:pt x="220298" y="2552718"/>
                </a:cubicBezTo>
                <a:cubicBezTo>
                  <a:pt x="215979" y="2526802"/>
                  <a:pt x="213040" y="2500618"/>
                  <a:pt x="207340" y="2474970"/>
                </a:cubicBezTo>
                <a:cubicBezTo>
                  <a:pt x="187188" y="2384292"/>
                  <a:pt x="197426" y="2499333"/>
                  <a:pt x="181422" y="2371307"/>
                </a:cubicBezTo>
                <a:cubicBezTo>
                  <a:pt x="171186" y="2289424"/>
                  <a:pt x="164144" y="2207173"/>
                  <a:pt x="155505" y="2125106"/>
                </a:cubicBezTo>
                <a:cubicBezTo>
                  <a:pt x="164144" y="1887543"/>
                  <a:pt x="177708" y="1650109"/>
                  <a:pt x="181422" y="1412418"/>
                </a:cubicBezTo>
                <a:cubicBezTo>
                  <a:pt x="183800" y="1260223"/>
                  <a:pt x="187988" y="1276273"/>
                  <a:pt x="129587" y="1334670"/>
                </a:cubicBezTo>
                <a:cubicBezTo>
                  <a:pt x="93758" y="1442158"/>
                  <a:pt x="153900" y="1273098"/>
                  <a:pt x="64794" y="1451292"/>
                </a:cubicBezTo>
                <a:cubicBezTo>
                  <a:pt x="56155" y="1468569"/>
                  <a:pt x="46486" y="1485368"/>
                  <a:pt x="38876" y="1503123"/>
                </a:cubicBezTo>
                <a:cubicBezTo>
                  <a:pt x="33495" y="1515677"/>
                  <a:pt x="32027" y="1529780"/>
                  <a:pt x="25918" y="1541997"/>
                </a:cubicBezTo>
                <a:cubicBezTo>
                  <a:pt x="18953" y="1555927"/>
                  <a:pt x="8639" y="1567913"/>
                  <a:pt x="0" y="1580871"/>
                </a:cubicBezTo>
                <a:cubicBezTo>
                  <a:pt x="4320" y="1511762"/>
                  <a:pt x="5710" y="1442407"/>
                  <a:pt x="12959" y="1373544"/>
                </a:cubicBezTo>
                <a:cubicBezTo>
                  <a:pt x="14389" y="1359960"/>
                  <a:pt x="17385" y="1345336"/>
                  <a:pt x="25918" y="1334670"/>
                </a:cubicBezTo>
                <a:cubicBezTo>
                  <a:pt x="44188" y="1311834"/>
                  <a:pt x="78060" y="1304332"/>
                  <a:pt x="103670" y="1295796"/>
                </a:cubicBezTo>
                <a:cubicBezTo>
                  <a:pt x="129587" y="1317393"/>
                  <a:pt x="156207" y="1338174"/>
                  <a:pt x="181422" y="1360586"/>
                </a:cubicBezTo>
                <a:cubicBezTo>
                  <a:pt x="195119" y="1372761"/>
                  <a:pt x="205637" y="1388465"/>
                  <a:pt x="220298" y="1399460"/>
                </a:cubicBezTo>
                <a:cubicBezTo>
                  <a:pt x="240448" y="1414572"/>
                  <a:pt x="264596" y="1423695"/>
                  <a:pt x="285092" y="1438334"/>
                </a:cubicBezTo>
                <a:cubicBezTo>
                  <a:pt x="318777" y="1462393"/>
                  <a:pt x="308370" y="1470488"/>
                  <a:pt x="336927" y="1503123"/>
                </a:cubicBezTo>
                <a:cubicBezTo>
                  <a:pt x="404775" y="1580659"/>
                  <a:pt x="401721" y="1535999"/>
                  <a:pt x="401721" y="1580871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4862" y="3534646"/>
            <a:ext cx="314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Student 1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Example Student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459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Span tree examples</a:t>
            </a:r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/>
              <a:t>Q:</a:t>
            </a:r>
            <a:r>
              <a:rPr lang="en-US" altLang="zh-CN"/>
              <a:t> How many of the graphs shown are legal spanning trees?</a:t>
            </a: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/>
              <a:t>	A.</a:t>
            </a:r>
            <a:r>
              <a:rPr lang="en-US" altLang="zh-CN"/>
              <a:t> 	none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/>
              <a:t>	B.</a:t>
            </a:r>
            <a:r>
              <a:rPr lang="en-US" altLang="zh-CN"/>
              <a:t> 	one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/>
              <a:t>	C.</a:t>
            </a:r>
            <a:r>
              <a:rPr lang="en-US" altLang="zh-CN"/>
              <a:t> 	two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/>
              <a:t>	</a:t>
            </a:r>
            <a:r>
              <a:rPr lang="en-US" altLang="zh-CN" b="1"/>
              <a:t>D. </a:t>
            </a:r>
            <a:r>
              <a:rPr lang="en-US" altLang="zh-CN"/>
              <a:t>	all three</a:t>
            </a:r>
          </a:p>
        </p:txBody>
      </p:sp>
      <p:sp>
        <p:nvSpPr>
          <p:cNvPr id="748548" name="Text Box 4"/>
          <p:cNvSpPr txBox="1">
            <a:spLocks noChangeArrowheads="1"/>
          </p:cNvSpPr>
          <p:nvPr/>
        </p:nvSpPr>
        <p:spPr bwMode="auto">
          <a:xfrm>
            <a:off x="420688" y="1806575"/>
            <a:ext cx="4937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(1)</a:t>
            </a:r>
          </a:p>
        </p:txBody>
      </p:sp>
      <p:pic>
        <p:nvPicPr>
          <p:cNvPr id="748549" name="Picture 5" descr="KWyhJdX1J89vCBnW_1SzTMFa19-qR75Rs7h629koWi1TMtDxv5KrcW0JwnEGTartOimv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3" y="6100763"/>
            <a:ext cx="757237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8605" name="Text Box 61"/>
          <p:cNvSpPr txBox="1">
            <a:spLocks noChangeArrowheads="1"/>
          </p:cNvSpPr>
          <p:nvPr/>
        </p:nvSpPr>
        <p:spPr bwMode="auto">
          <a:xfrm>
            <a:off x="5678488" y="1852613"/>
            <a:ext cx="4937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(2)</a:t>
            </a:r>
          </a:p>
        </p:txBody>
      </p:sp>
      <p:sp>
        <p:nvSpPr>
          <p:cNvPr id="748606" name="Text Box 62"/>
          <p:cNvSpPr txBox="1">
            <a:spLocks noChangeArrowheads="1"/>
          </p:cNvSpPr>
          <p:nvPr/>
        </p:nvSpPr>
        <p:spPr bwMode="auto">
          <a:xfrm>
            <a:off x="4191000" y="3306763"/>
            <a:ext cx="4937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(3)</a:t>
            </a:r>
          </a:p>
        </p:txBody>
      </p:sp>
      <p:sp>
        <p:nvSpPr>
          <p:cNvPr id="748630" name="Oval 8"/>
          <p:cNvSpPr>
            <a:spLocks noChangeArrowheads="1"/>
          </p:cNvSpPr>
          <p:nvPr/>
        </p:nvSpPr>
        <p:spPr bwMode="auto">
          <a:xfrm>
            <a:off x="1835150" y="2368550"/>
            <a:ext cx="269875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31" name="Oval 9"/>
          <p:cNvSpPr>
            <a:spLocks noChangeArrowheads="1"/>
          </p:cNvSpPr>
          <p:nvPr/>
        </p:nvSpPr>
        <p:spPr bwMode="auto">
          <a:xfrm>
            <a:off x="762000" y="2368550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32" name="Oval 10"/>
          <p:cNvSpPr>
            <a:spLocks noChangeArrowheads="1"/>
          </p:cNvSpPr>
          <p:nvPr/>
        </p:nvSpPr>
        <p:spPr bwMode="auto">
          <a:xfrm>
            <a:off x="1298575" y="1852613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33" name="Oval 11"/>
          <p:cNvSpPr>
            <a:spLocks noChangeArrowheads="1"/>
          </p:cNvSpPr>
          <p:nvPr/>
        </p:nvSpPr>
        <p:spPr bwMode="auto">
          <a:xfrm>
            <a:off x="1298575" y="2884488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34" name="Oval 12"/>
          <p:cNvSpPr>
            <a:spLocks noChangeArrowheads="1"/>
          </p:cNvSpPr>
          <p:nvPr/>
        </p:nvSpPr>
        <p:spPr bwMode="auto">
          <a:xfrm>
            <a:off x="2551113" y="2368550"/>
            <a:ext cx="268287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cxnSp>
        <p:nvCxnSpPr>
          <p:cNvPr id="748635" name="AutoShape 13"/>
          <p:cNvCxnSpPr>
            <a:cxnSpLocks noChangeShapeType="1"/>
            <a:stCxn id="748632" idx="3"/>
            <a:endCxn id="748631" idx="7"/>
          </p:cNvCxnSpPr>
          <p:nvPr/>
        </p:nvCxnSpPr>
        <p:spPr bwMode="auto">
          <a:xfrm flipH="1">
            <a:off x="992188" y="2078038"/>
            <a:ext cx="346075" cy="3222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36" name="AutoShape 14"/>
          <p:cNvCxnSpPr>
            <a:cxnSpLocks noChangeShapeType="1"/>
            <a:stCxn id="748633" idx="1"/>
            <a:endCxn id="748631" idx="5"/>
          </p:cNvCxnSpPr>
          <p:nvPr/>
        </p:nvCxnSpPr>
        <p:spPr bwMode="auto">
          <a:xfrm flipH="1" flipV="1">
            <a:off x="992188" y="2593975"/>
            <a:ext cx="346075" cy="3222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38" name="AutoShape 16"/>
          <p:cNvCxnSpPr>
            <a:cxnSpLocks noChangeShapeType="1"/>
            <a:stCxn id="748641" idx="6"/>
            <a:endCxn id="748654" idx="2"/>
          </p:cNvCxnSpPr>
          <p:nvPr/>
        </p:nvCxnSpPr>
        <p:spPr bwMode="auto">
          <a:xfrm>
            <a:off x="2119313" y="3529013"/>
            <a:ext cx="4222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39" name="AutoShape 17"/>
          <p:cNvCxnSpPr>
            <a:cxnSpLocks noChangeShapeType="1"/>
            <a:stCxn id="748632" idx="6"/>
            <a:endCxn id="748657" idx="2"/>
          </p:cNvCxnSpPr>
          <p:nvPr/>
        </p:nvCxnSpPr>
        <p:spPr bwMode="auto">
          <a:xfrm>
            <a:off x="1576388" y="1981200"/>
            <a:ext cx="39528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8641" name="Oval 19"/>
          <p:cNvSpPr>
            <a:spLocks noChangeArrowheads="1"/>
          </p:cNvSpPr>
          <p:nvPr/>
        </p:nvSpPr>
        <p:spPr bwMode="auto">
          <a:xfrm>
            <a:off x="1841500" y="3400425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cxnSp>
        <p:nvCxnSpPr>
          <p:cNvPr id="748642" name="AutoShape 20"/>
          <p:cNvCxnSpPr>
            <a:cxnSpLocks noChangeShapeType="1"/>
            <a:stCxn id="748633" idx="7"/>
            <a:endCxn id="748630" idx="3"/>
          </p:cNvCxnSpPr>
          <p:nvPr/>
        </p:nvCxnSpPr>
        <p:spPr bwMode="auto">
          <a:xfrm flipV="1">
            <a:off x="1527175" y="2597150"/>
            <a:ext cx="347663" cy="3159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43" name="AutoShape 21"/>
          <p:cNvCxnSpPr>
            <a:cxnSpLocks noChangeShapeType="1"/>
            <a:stCxn id="748630" idx="4"/>
            <a:endCxn id="748641" idx="0"/>
          </p:cNvCxnSpPr>
          <p:nvPr/>
        </p:nvCxnSpPr>
        <p:spPr bwMode="auto">
          <a:xfrm>
            <a:off x="1970088" y="2632075"/>
            <a:ext cx="4762" cy="7620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8654" name="Oval 12"/>
          <p:cNvSpPr>
            <a:spLocks noChangeArrowheads="1"/>
          </p:cNvSpPr>
          <p:nvPr/>
        </p:nvSpPr>
        <p:spPr bwMode="auto">
          <a:xfrm>
            <a:off x="2551113" y="3400425"/>
            <a:ext cx="268287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cxnSp>
        <p:nvCxnSpPr>
          <p:cNvPr id="748655" name="AutoShape 21"/>
          <p:cNvCxnSpPr>
            <a:cxnSpLocks noChangeShapeType="1"/>
            <a:stCxn id="748634" idx="4"/>
            <a:endCxn id="748654" idx="0"/>
          </p:cNvCxnSpPr>
          <p:nvPr/>
        </p:nvCxnSpPr>
        <p:spPr bwMode="auto">
          <a:xfrm>
            <a:off x="2686050" y="2635250"/>
            <a:ext cx="0" cy="755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56" name="AutoShape 20"/>
          <p:cNvCxnSpPr>
            <a:cxnSpLocks noChangeShapeType="1"/>
            <a:stCxn id="748657" idx="5"/>
            <a:endCxn id="748634" idx="1"/>
          </p:cNvCxnSpPr>
          <p:nvPr/>
        </p:nvCxnSpPr>
        <p:spPr bwMode="auto">
          <a:xfrm>
            <a:off x="2209800" y="2081213"/>
            <a:ext cx="381000" cy="315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8657" name="Oval 12"/>
          <p:cNvSpPr>
            <a:spLocks noChangeArrowheads="1"/>
          </p:cNvSpPr>
          <p:nvPr/>
        </p:nvSpPr>
        <p:spPr bwMode="auto">
          <a:xfrm>
            <a:off x="1981200" y="1852613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58" name="Oval 8"/>
          <p:cNvSpPr>
            <a:spLocks noChangeArrowheads="1"/>
          </p:cNvSpPr>
          <p:nvPr/>
        </p:nvSpPr>
        <p:spPr bwMode="auto">
          <a:xfrm>
            <a:off x="7321550" y="2444750"/>
            <a:ext cx="269875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59" name="Oval 9"/>
          <p:cNvSpPr>
            <a:spLocks noChangeArrowheads="1"/>
          </p:cNvSpPr>
          <p:nvPr/>
        </p:nvSpPr>
        <p:spPr bwMode="auto">
          <a:xfrm>
            <a:off x="6248400" y="2444750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60" name="Oval 10"/>
          <p:cNvSpPr>
            <a:spLocks noChangeArrowheads="1"/>
          </p:cNvSpPr>
          <p:nvPr/>
        </p:nvSpPr>
        <p:spPr bwMode="auto">
          <a:xfrm>
            <a:off x="6784975" y="1928813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61" name="Oval 11"/>
          <p:cNvSpPr>
            <a:spLocks noChangeArrowheads="1"/>
          </p:cNvSpPr>
          <p:nvPr/>
        </p:nvSpPr>
        <p:spPr bwMode="auto">
          <a:xfrm>
            <a:off x="6784975" y="2960688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62" name="Oval 12"/>
          <p:cNvSpPr>
            <a:spLocks noChangeArrowheads="1"/>
          </p:cNvSpPr>
          <p:nvPr/>
        </p:nvSpPr>
        <p:spPr bwMode="auto">
          <a:xfrm>
            <a:off x="8037513" y="2444750"/>
            <a:ext cx="268287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cxnSp>
        <p:nvCxnSpPr>
          <p:cNvPr id="748663" name="AutoShape 13"/>
          <p:cNvCxnSpPr>
            <a:cxnSpLocks noChangeShapeType="1"/>
            <a:stCxn id="748660" idx="3"/>
            <a:endCxn id="748659" idx="7"/>
          </p:cNvCxnSpPr>
          <p:nvPr/>
        </p:nvCxnSpPr>
        <p:spPr bwMode="auto">
          <a:xfrm flipH="1">
            <a:off x="6478588" y="2154238"/>
            <a:ext cx="346075" cy="3222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64" name="AutoShape 14"/>
          <p:cNvCxnSpPr>
            <a:cxnSpLocks noChangeShapeType="1"/>
            <a:stCxn id="748661" idx="1"/>
            <a:endCxn id="748659" idx="5"/>
          </p:cNvCxnSpPr>
          <p:nvPr/>
        </p:nvCxnSpPr>
        <p:spPr bwMode="auto">
          <a:xfrm flipH="1" flipV="1">
            <a:off x="6478588" y="2670175"/>
            <a:ext cx="346075" cy="3222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66" name="AutoShape 16"/>
          <p:cNvCxnSpPr>
            <a:cxnSpLocks noChangeShapeType="1"/>
            <a:stCxn id="748660" idx="6"/>
            <a:endCxn id="748675" idx="2"/>
          </p:cNvCxnSpPr>
          <p:nvPr/>
        </p:nvCxnSpPr>
        <p:spPr bwMode="auto">
          <a:xfrm>
            <a:off x="7062788" y="2057400"/>
            <a:ext cx="39528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67" name="AutoShape 17"/>
          <p:cNvCxnSpPr>
            <a:cxnSpLocks noChangeShapeType="1"/>
            <a:stCxn id="748660" idx="5"/>
            <a:endCxn id="748658" idx="1"/>
          </p:cNvCxnSpPr>
          <p:nvPr/>
        </p:nvCxnSpPr>
        <p:spPr bwMode="auto">
          <a:xfrm>
            <a:off x="7013575" y="2154238"/>
            <a:ext cx="347663" cy="3222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8669" name="Oval 19"/>
          <p:cNvSpPr>
            <a:spLocks noChangeArrowheads="1"/>
          </p:cNvSpPr>
          <p:nvPr/>
        </p:nvSpPr>
        <p:spPr bwMode="auto">
          <a:xfrm>
            <a:off x="7327900" y="3476625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cxnSp>
        <p:nvCxnSpPr>
          <p:cNvPr id="748670" name="AutoShape 20"/>
          <p:cNvCxnSpPr>
            <a:cxnSpLocks noChangeShapeType="1"/>
            <a:stCxn id="748661" idx="5"/>
            <a:endCxn id="748669" idx="1"/>
          </p:cNvCxnSpPr>
          <p:nvPr/>
        </p:nvCxnSpPr>
        <p:spPr bwMode="auto">
          <a:xfrm>
            <a:off x="7013575" y="3186113"/>
            <a:ext cx="352425" cy="3222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71" name="AutoShape 21"/>
          <p:cNvCxnSpPr>
            <a:cxnSpLocks noChangeShapeType="1"/>
            <a:stCxn id="748658" idx="4"/>
            <a:endCxn id="748669" idx="0"/>
          </p:cNvCxnSpPr>
          <p:nvPr/>
        </p:nvCxnSpPr>
        <p:spPr bwMode="auto">
          <a:xfrm>
            <a:off x="7456488" y="2708275"/>
            <a:ext cx="4762" cy="7620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8672" name="Oval 12"/>
          <p:cNvSpPr>
            <a:spLocks noChangeArrowheads="1"/>
          </p:cNvSpPr>
          <p:nvPr/>
        </p:nvSpPr>
        <p:spPr bwMode="auto">
          <a:xfrm>
            <a:off x="8037513" y="3452813"/>
            <a:ext cx="268287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cxnSp>
        <p:nvCxnSpPr>
          <p:cNvPr id="748673" name="AutoShape 21"/>
          <p:cNvCxnSpPr>
            <a:cxnSpLocks noChangeShapeType="1"/>
            <a:stCxn id="748662" idx="4"/>
            <a:endCxn id="748672" idx="0"/>
          </p:cNvCxnSpPr>
          <p:nvPr/>
        </p:nvCxnSpPr>
        <p:spPr bwMode="auto">
          <a:xfrm>
            <a:off x="8172450" y="2711450"/>
            <a:ext cx="0" cy="7318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74" name="AutoShape 20"/>
          <p:cNvCxnSpPr>
            <a:cxnSpLocks noChangeShapeType="1"/>
            <a:stCxn id="748675" idx="5"/>
            <a:endCxn id="748662" idx="1"/>
          </p:cNvCxnSpPr>
          <p:nvPr/>
        </p:nvCxnSpPr>
        <p:spPr bwMode="auto">
          <a:xfrm>
            <a:off x="7696200" y="2157413"/>
            <a:ext cx="381000" cy="315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8675" name="Oval 12"/>
          <p:cNvSpPr>
            <a:spLocks noChangeArrowheads="1"/>
          </p:cNvSpPr>
          <p:nvPr/>
        </p:nvSpPr>
        <p:spPr bwMode="auto">
          <a:xfrm>
            <a:off x="7467600" y="1928813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76" name="Oval 8"/>
          <p:cNvSpPr>
            <a:spLocks noChangeArrowheads="1"/>
          </p:cNvSpPr>
          <p:nvPr/>
        </p:nvSpPr>
        <p:spPr bwMode="auto">
          <a:xfrm>
            <a:off x="4425950" y="4349750"/>
            <a:ext cx="269875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77" name="Oval 9"/>
          <p:cNvSpPr>
            <a:spLocks noChangeArrowheads="1"/>
          </p:cNvSpPr>
          <p:nvPr/>
        </p:nvSpPr>
        <p:spPr bwMode="auto">
          <a:xfrm>
            <a:off x="3352800" y="4349750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78" name="Oval 10"/>
          <p:cNvSpPr>
            <a:spLocks noChangeArrowheads="1"/>
          </p:cNvSpPr>
          <p:nvPr/>
        </p:nvSpPr>
        <p:spPr bwMode="auto">
          <a:xfrm>
            <a:off x="3889375" y="3833813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79" name="Oval 11"/>
          <p:cNvSpPr>
            <a:spLocks noChangeArrowheads="1"/>
          </p:cNvSpPr>
          <p:nvPr/>
        </p:nvSpPr>
        <p:spPr bwMode="auto">
          <a:xfrm>
            <a:off x="3889375" y="4865688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748680" name="Oval 12"/>
          <p:cNvSpPr>
            <a:spLocks noChangeArrowheads="1"/>
          </p:cNvSpPr>
          <p:nvPr/>
        </p:nvSpPr>
        <p:spPr bwMode="auto">
          <a:xfrm>
            <a:off x="5141913" y="4349750"/>
            <a:ext cx="268287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cxnSp>
        <p:nvCxnSpPr>
          <p:cNvPr id="748681" name="AutoShape 13"/>
          <p:cNvCxnSpPr>
            <a:cxnSpLocks noChangeShapeType="1"/>
            <a:stCxn id="748678" idx="3"/>
            <a:endCxn id="748677" idx="7"/>
          </p:cNvCxnSpPr>
          <p:nvPr/>
        </p:nvCxnSpPr>
        <p:spPr bwMode="auto">
          <a:xfrm flipH="1">
            <a:off x="3582988" y="4059238"/>
            <a:ext cx="346075" cy="3222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84" name="AutoShape 16"/>
          <p:cNvCxnSpPr>
            <a:cxnSpLocks noChangeShapeType="1"/>
            <a:stCxn id="748676" idx="6"/>
            <a:endCxn id="748680" idx="2"/>
          </p:cNvCxnSpPr>
          <p:nvPr/>
        </p:nvCxnSpPr>
        <p:spPr bwMode="auto">
          <a:xfrm>
            <a:off x="4700588" y="4478338"/>
            <a:ext cx="43656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8687" name="Oval 19"/>
          <p:cNvSpPr>
            <a:spLocks noChangeArrowheads="1"/>
          </p:cNvSpPr>
          <p:nvPr/>
        </p:nvSpPr>
        <p:spPr bwMode="auto">
          <a:xfrm>
            <a:off x="4432300" y="5381625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cxnSp>
        <p:nvCxnSpPr>
          <p:cNvPr id="748688" name="AutoShape 20"/>
          <p:cNvCxnSpPr>
            <a:cxnSpLocks noChangeShapeType="1"/>
            <a:stCxn id="748679" idx="5"/>
            <a:endCxn id="748687" idx="1"/>
          </p:cNvCxnSpPr>
          <p:nvPr/>
        </p:nvCxnSpPr>
        <p:spPr bwMode="auto">
          <a:xfrm>
            <a:off x="4117975" y="5091113"/>
            <a:ext cx="352425" cy="3222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89" name="AutoShape 21"/>
          <p:cNvCxnSpPr>
            <a:cxnSpLocks noChangeShapeType="1"/>
            <a:stCxn id="748676" idx="4"/>
            <a:endCxn id="748687" idx="0"/>
          </p:cNvCxnSpPr>
          <p:nvPr/>
        </p:nvCxnSpPr>
        <p:spPr bwMode="auto">
          <a:xfrm>
            <a:off x="4560888" y="4613275"/>
            <a:ext cx="4762" cy="7620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8690" name="Oval 12"/>
          <p:cNvSpPr>
            <a:spLocks noChangeArrowheads="1"/>
          </p:cNvSpPr>
          <p:nvPr/>
        </p:nvSpPr>
        <p:spPr bwMode="auto">
          <a:xfrm>
            <a:off x="5141913" y="5357813"/>
            <a:ext cx="268287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cxnSp>
        <p:nvCxnSpPr>
          <p:cNvPr id="748691" name="AutoShape 21"/>
          <p:cNvCxnSpPr>
            <a:cxnSpLocks noChangeShapeType="1"/>
            <a:stCxn id="748680" idx="4"/>
            <a:endCxn id="748690" idx="0"/>
          </p:cNvCxnSpPr>
          <p:nvPr/>
        </p:nvCxnSpPr>
        <p:spPr bwMode="auto">
          <a:xfrm>
            <a:off x="5276850" y="4616450"/>
            <a:ext cx="0" cy="7318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8692" name="AutoShape 20"/>
          <p:cNvCxnSpPr>
            <a:cxnSpLocks noChangeShapeType="1"/>
            <a:stCxn id="748693" idx="5"/>
            <a:endCxn id="748680" idx="1"/>
          </p:cNvCxnSpPr>
          <p:nvPr/>
        </p:nvCxnSpPr>
        <p:spPr bwMode="auto">
          <a:xfrm>
            <a:off x="4800600" y="4062413"/>
            <a:ext cx="381000" cy="3159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8693" name="Oval 12"/>
          <p:cNvSpPr>
            <a:spLocks noChangeArrowheads="1"/>
          </p:cNvSpPr>
          <p:nvPr/>
        </p:nvSpPr>
        <p:spPr bwMode="auto">
          <a:xfrm>
            <a:off x="4572000" y="3833813"/>
            <a:ext cx="268288" cy="257175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8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729986" y="1337589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1456" y="5312051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72237" y="3940957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04014" y="1454323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03408" y="2358370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73026" y="2462146"/>
            <a:ext cx="1020781" cy="1020781"/>
          </a:xfrm>
          <a:prstGeom prst="ellipse">
            <a:avLst/>
          </a:prstGeom>
          <a:solidFill>
            <a:srgbClr val="FF6600"/>
          </a:solidFill>
          <a:ln w="76200" cmpd="dbl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3420" y="2047358"/>
            <a:ext cx="94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solution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65599" y="1438333"/>
            <a:ext cx="4446188" cy="1749790"/>
          </a:xfrm>
          <a:custGeom>
            <a:avLst/>
            <a:gdLst>
              <a:gd name="connsiteX0" fmla="*/ 0 w 4446188"/>
              <a:gd name="connsiteY0" fmla="*/ 272118 h 1749790"/>
              <a:gd name="connsiteX1" fmla="*/ 220298 w 4446188"/>
              <a:gd name="connsiteY1" fmla="*/ 246202 h 1749790"/>
              <a:gd name="connsiteX2" fmla="*/ 466514 w 4446188"/>
              <a:gd name="connsiteY2" fmla="*/ 142538 h 1749790"/>
              <a:gd name="connsiteX3" fmla="*/ 738647 w 4446188"/>
              <a:gd name="connsiteY3" fmla="*/ 77748 h 1749790"/>
              <a:gd name="connsiteX4" fmla="*/ 1282913 w 4446188"/>
              <a:gd name="connsiteY4" fmla="*/ 116622 h 1749790"/>
              <a:gd name="connsiteX5" fmla="*/ 1360666 w 4446188"/>
              <a:gd name="connsiteY5" fmla="*/ 129580 h 1749790"/>
              <a:gd name="connsiteX6" fmla="*/ 1529129 w 4446188"/>
              <a:gd name="connsiteY6" fmla="*/ 116622 h 1749790"/>
              <a:gd name="connsiteX7" fmla="*/ 1645758 w 4446188"/>
              <a:gd name="connsiteY7" fmla="*/ 77748 h 1749790"/>
              <a:gd name="connsiteX8" fmla="*/ 2138189 w 4446188"/>
              <a:gd name="connsiteY8" fmla="*/ 0 h 1749790"/>
              <a:gd name="connsiteX9" fmla="*/ 2643579 w 4446188"/>
              <a:gd name="connsiteY9" fmla="*/ 12958 h 1749790"/>
              <a:gd name="connsiteX10" fmla="*/ 2786125 w 4446188"/>
              <a:gd name="connsiteY10" fmla="*/ 51832 h 1749790"/>
              <a:gd name="connsiteX11" fmla="*/ 2902754 w 4446188"/>
              <a:gd name="connsiteY11" fmla="*/ 90706 h 1749790"/>
              <a:gd name="connsiteX12" fmla="*/ 3045300 w 4446188"/>
              <a:gd name="connsiteY12" fmla="*/ 142538 h 1749790"/>
              <a:gd name="connsiteX13" fmla="*/ 3524773 w 4446188"/>
              <a:gd name="connsiteY13" fmla="*/ 168454 h 1749790"/>
              <a:gd name="connsiteX14" fmla="*/ 3706195 w 4446188"/>
              <a:gd name="connsiteY14" fmla="*/ 194370 h 1749790"/>
              <a:gd name="connsiteX15" fmla="*/ 3809865 w 4446188"/>
              <a:gd name="connsiteY15" fmla="*/ 233244 h 1749790"/>
              <a:gd name="connsiteX16" fmla="*/ 3913534 w 4446188"/>
              <a:gd name="connsiteY16" fmla="*/ 259160 h 1749790"/>
              <a:gd name="connsiteX17" fmla="*/ 4017204 w 4446188"/>
              <a:gd name="connsiteY17" fmla="*/ 298034 h 1749790"/>
              <a:gd name="connsiteX18" fmla="*/ 4056080 w 4446188"/>
              <a:gd name="connsiteY18" fmla="*/ 336907 h 1749790"/>
              <a:gd name="connsiteX19" fmla="*/ 4159750 w 4446188"/>
              <a:gd name="connsiteY19" fmla="*/ 388739 h 1749790"/>
              <a:gd name="connsiteX20" fmla="*/ 4263420 w 4446188"/>
              <a:gd name="connsiteY20" fmla="*/ 466487 h 1749790"/>
              <a:gd name="connsiteX21" fmla="*/ 4328214 w 4446188"/>
              <a:gd name="connsiteY21" fmla="*/ 531277 h 1749790"/>
              <a:gd name="connsiteX22" fmla="*/ 4418925 w 4446188"/>
              <a:gd name="connsiteY22" fmla="*/ 596067 h 1749790"/>
              <a:gd name="connsiteX23" fmla="*/ 4444842 w 4446188"/>
              <a:gd name="connsiteY23" fmla="*/ 634941 h 1749790"/>
              <a:gd name="connsiteX24" fmla="*/ 4393007 w 4446188"/>
              <a:gd name="connsiteY24" fmla="*/ 764520 h 1749790"/>
              <a:gd name="connsiteX25" fmla="*/ 4380048 w 4446188"/>
              <a:gd name="connsiteY25" fmla="*/ 803394 h 1749790"/>
              <a:gd name="connsiteX26" fmla="*/ 4341172 w 4446188"/>
              <a:gd name="connsiteY26" fmla="*/ 855226 h 1749790"/>
              <a:gd name="connsiteX27" fmla="*/ 4315255 w 4446188"/>
              <a:gd name="connsiteY27" fmla="*/ 894100 h 1749790"/>
              <a:gd name="connsiteX28" fmla="*/ 4289337 w 4446188"/>
              <a:gd name="connsiteY28" fmla="*/ 920016 h 1749790"/>
              <a:gd name="connsiteX29" fmla="*/ 4198626 w 4446188"/>
              <a:gd name="connsiteY29" fmla="*/ 1049595 h 1749790"/>
              <a:gd name="connsiteX30" fmla="*/ 4159750 w 4446188"/>
              <a:gd name="connsiteY30" fmla="*/ 1088469 h 1749790"/>
              <a:gd name="connsiteX31" fmla="*/ 4081998 w 4446188"/>
              <a:gd name="connsiteY31" fmla="*/ 1114385 h 1749790"/>
              <a:gd name="connsiteX32" fmla="*/ 4043122 w 4446188"/>
              <a:gd name="connsiteY32" fmla="*/ 1140301 h 1749790"/>
              <a:gd name="connsiteX33" fmla="*/ 3783947 w 4446188"/>
              <a:gd name="connsiteY33" fmla="*/ 1166217 h 1749790"/>
              <a:gd name="connsiteX34" fmla="*/ 3667319 w 4446188"/>
              <a:gd name="connsiteY34" fmla="*/ 1256923 h 1749790"/>
              <a:gd name="connsiteX35" fmla="*/ 3576608 w 4446188"/>
              <a:gd name="connsiteY35" fmla="*/ 1347628 h 1749790"/>
              <a:gd name="connsiteX36" fmla="*/ 3537731 w 4446188"/>
              <a:gd name="connsiteY36" fmla="*/ 1386502 h 1749790"/>
              <a:gd name="connsiteX37" fmla="*/ 3472938 w 4446188"/>
              <a:gd name="connsiteY37" fmla="*/ 1399460 h 1749790"/>
              <a:gd name="connsiteX38" fmla="*/ 3447020 w 4446188"/>
              <a:gd name="connsiteY38" fmla="*/ 1425376 h 1749790"/>
              <a:gd name="connsiteX39" fmla="*/ 3343351 w 4446188"/>
              <a:gd name="connsiteY39" fmla="*/ 1451292 h 1749790"/>
              <a:gd name="connsiteX40" fmla="*/ 3226722 w 4446188"/>
              <a:gd name="connsiteY40" fmla="*/ 1477208 h 1749790"/>
              <a:gd name="connsiteX41" fmla="*/ 3161928 w 4446188"/>
              <a:gd name="connsiteY41" fmla="*/ 1516082 h 1749790"/>
              <a:gd name="connsiteX42" fmla="*/ 3058259 w 4446188"/>
              <a:gd name="connsiteY42" fmla="*/ 1529040 h 1749790"/>
              <a:gd name="connsiteX43" fmla="*/ 2526951 w 4446188"/>
              <a:gd name="connsiteY43" fmla="*/ 1541998 h 1749790"/>
              <a:gd name="connsiteX44" fmla="*/ 2423281 w 4446188"/>
              <a:gd name="connsiteY44" fmla="*/ 1554956 h 1749790"/>
              <a:gd name="connsiteX45" fmla="*/ 2332570 w 4446188"/>
              <a:gd name="connsiteY45" fmla="*/ 1567914 h 1749790"/>
              <a:gd name="connsiteX46" fmla="*/ 1788304 w 4446188"/>
              <a:gd name="connsiteY46" fmla="*/ 1554956 h 1749790"/>
              <a:gd name="connsiteX47" fmla="*/ 1775345 w 4446188"/>
              <a:gd name="connsiteY47" fmla="*/ 1516082 h 1749790"/>
              <a:gd name="connsiteX48" fmla="*/ 1827180 w 4446188"/>
              <a:gd name="connsiteY48" fmla="*/ 1425376 h 1749790"/>
              <a:gd name="connsiteX49" fmla="*/ 1853097 w 4446188"/>
              <a:gd name="connsiteY49" fmla="*/ 1386502 h 1749790"/>
              <a:gd name="connsiteX50" fmla="*/ 1930850 w 4446188"/>
              <a:gd name="connsiteY50" fmla="*/ 1334670 h 1749790"/>
              <a:gd name="connsiteX51" fmla="*/ 1969726 w 4446188"/>
              <a:gd name="connsiteY51" fmla="*/ 1308754 h 1749790"/>
              <a:gd name="connsiteX52" fmla="*/ 1943808 w 4446188"/>
              <a:gd name="connsiteY52" fmla="*/ 1399460 h 1749790"/>
              <a:gd name="connsiteX53" fmla="*/ 1930850 w 4446188"/>
              <a:gd name="connsiteY53" fmla="*/ 1438334 h 1749790"/>
              <a:gd name="connsiteX54" fmla="*/ 1853097 w 4446188"/>
              <a:gd name="connsiteY54" fmla="*/ 1490166 h 1749790"/>
              <a:gd name="connsiteX55" fmla="*/ 1814221 w 4446188"/>
              <a:gd name="connsiteY55" fmla="*/ 1516082 h 1749790"/>
              <a:gd name="connsiteX56" fmla="*/ 1801262 w 4446188"/>
              <a:gd name="connsiteY56" fmla="*/ 1554956 h 1749790"/>
              <a:gd name="connsiteX57" fmla="*/ 1762386 w 4446188"/>
              <a:gd name="connsiteY57" fmla="*/ 1580872 h 1749790"/>
              <a:gd name="connsiteX58" fmla="*/ 1801262 w 4446188"/>
              <a:gd name="connsiteY58" fmla="*/ 1632703 h 1749790"/>
              <a:gd name="connsiteX59" fmla="*/ 1904932 w 4446188"/>
              <a:gd name="connsiteY59" fmla="*/ 1723409 h 1749790"/>
              <a:gd name="connsiteX60" fmla="*/ 1904932 w 4446188"/>
              <a:gd name="connsiteY60" fmla="*/ 1723409 h 1749790"/>
              <a:gd name="connsiteX61" fmla="*/ 1956767 w 4446188"/>
              <a:gd name="connsiteY61" fmla="*/ 1749325 h 174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446188" h="1749790">
                <a:moveTo>
                  <a:pt x="0" y="272118"/>
                </a:moveTo>
                <a:cubicBezTo>
                  <a:pt x="20509" y="270409"/>
                  <a:pt x="170958" y="263822"/>
                  <a:pt x="220298" y="246202"/>
                </a:cubicBezTo>
                <a:cubicBezTo>
                  <a:pt x="530037" y="135587"/>
                  <a:pt x="132738" y="253790"/>
                  <a:pt x="466514" y="142538"/>
                </a:cubicBezTo>
                <a:cubicBezTo>
                  <a:pt x="567448" y="108895"/>
                  <a:pt x="635997" y="98277"/>
                  <a:pt x="738647" y="77748"/>
                </a:cubicBezTo>
                <a:lnTo>
                  <a:pt x="1282913" y="116622"/>
                </a:lnTo>
                <a:cubicBezTo>
                  <a:pt x="1309097" y="118804"/>
                  <a:pt x="1334391" y="129580"/>
                  <a:pt x="1360666" y="129580"/>
                </a:cubicBezTo>
                <a:cubicBezTo>
                  <a:pt x="1416986" y="129580"/>
                  <a:pt x="1472975" y="120941"/>
                  <a:pt x="1529129" y="116622"/>
                </a:cubicBezTo>
                <a:cubicBezTo>
                  <a:pt x="1568005" y="103664"/>
                  <a:pt x="1605910" y="87311"/>
                  <a:pt x="1645758" y="77748"/>
                </a:cubicBezTo>
                <a:cubicBezTo>
                  <a:pt x="1794578" y="42033"/>
                  <a:pt x="1991819" y="19958"/>
                  <a:pt x="2138189" y="0"/>
                </a:cubicBezTo>
                <a:cubicBezTo>
                  <a:pt x="2306652" y="4319"/>
                  <a:pt x="2475597" y="-480"/>
                  <a:pt x="2643579" y="12958"/>
                </a:cubicBezTo>
                <a:cubicBezTo>
                  <a:pt x="2692673" y="16885"/>
                  <a:pt x="2738951" y="37681"/>
                  <a:pt x="2786125" y="51832"/>
                </a:cubicBezTo>
                <a:cubicBezTo>
                  <a:pt x="2825376" y="63607"/>
                  <a:pt x="2864384" y="76318"/>
                  <a:pt x="2902754" y="90706"/>
                </a:cubicBezTo>
                <a:cubicBezTo>
                  <a:pt x="3019260" y="134393"/>
                  <a:pt x="2956448" y="122794"/>
                  <a:pt x="3045300" y="142538"/>
                </a:cubicBezTo>
                <a:cubicBezTo>
                  <a:pt x="3222383" y="181888"/>
                  <a:pt x="3234491" y="159383"/>
                  <a:pt x="3524773" y="168454"/>
                </a:cubicBezTo>
                <a:cubicBezTo>
                  <a:pt x="3597345" y="176517"/>
                  <a:pt x="3640180" y="177867"/>
                  <a:pt x="3706195" y="194370"/>
                </a:cubicBezTo>
                <a:cubicBezTo>
                  <a:pt x="3751897" y="205795"/>
                  <a:pt x="3758344" y="217392"/>
                  <a:pt x="3809865" y="233244"/>
                </a:cubicBezTo>
                <a:cubicBezTo>
                  <a:pt x="3843910" y="243719"/>
                  <a:pt x="3878978" y="250521"/>
                  <a:pt x="3913534" y="259160"/>
                </a:cubicBezTo>
                <a:cubicBezTo>
                  <a:pt x="3955275" y="269595"/>
                  <a:pt x="3980714" y="271972"/>
                  <a:pt x="4017204" y="298034"/>
                </a:cubicBezTo>
                <a:cubicBezTo>
                  <a:pt x="4032117" y="308685"/>
                  <a:pt x="4040619" y="327069"/>
                  <a:pt x="4056080" y="336907"/>
                </a:cubicBezTo>
                <a:cubicBezTo>
                  <a:pt x="4088676" y="357648"/>
                  <a:pt x="4128841" y="365559"/>
                  <a:pt x="4159750" y="388739"/>
                </a:cubicBezTo>
                <a:cubicBezTo>
                  <a:pt x="4194307" y="414655"/>
                  <a:pt x="4232876" y="435945"/>
                  <a:pt x="4263420" y="466487"/>
                </a:cubicBezTo>
                <a:cubicBezTo>
                  <a:pt x="4285018" y="488084"/>
                  <a:pt x="4302800" y="514335"/>
                  <a:pt x="4328214" y="531277"/>
                </a:cubicBezTo>
                <a:cubicBezTo>
                  <a:pt x="4385060" y="569173"/>
                  <a:pt x="4354630" y="547849"/>
                  <a:pt x="4418925" y="596067"/>
                </a:cubicBezTo>
                <a:cubicBezTo>
                  <a:pt x="4427564" y="609025"/>
                  <a:pt x="4443122" y="619462"/>
                  <a:pt x="4444842" y="634941"/>
                </a:cubicBezTo>
                <a:cubicBezTo>
                  <a:pt x="4452297" y="702039"/>
                  <a:pt x="4427948" y="717935"/>
                  <a:pt x="4393007" y="764520"/>
                </a:cubicBezTo>
                <a:cubicBezTo>
                  <a:pt x="4388687" y="777478"/>
                  <a:pt x="4386825" y="791535"/>
                  <a:pt x="4380048" y="803394"/>
                </a:cubicBezTo>
                <a:cubicBezTo>
                  <a:pt x="4369332" y="822145"/>
                  <a:pt x="4353725" y="837652"/>
                  <a:pt x="4341172" y="855226"/>
                </a:cubicBezTo>
                <a:cubicBezTo>
                  <a:pt x="4332120" y="867899"/>
                  <a:pt x="4324984" y="881939"/>
                  <a:pt x="4315255" y="894100"/>
                </a:cubicBezTo>
                <a:cubicBezTo>
                  <a:pt x="4307623" y="903640"/>
                  <a:pt x="4296668" y="910242"/>
                  <a:pt x="4289337" y="920016"/>
                </a:cubicBezTo>
                <a:cubicBezTo>
                  <a:pt x="4244715" y="979509"/>
                  <a:pt x="4242885" y="997963"/>
                  <a:pt x="4198626" y="1049595"/>
                </a:cubicBezTo>
                <a:cubicBezTo>
                  <a:pt x="4186699" y="1063509"/>
                  <a:pt x="4175770" y="1079570"/>
                  <a:pt x="4159750" y="1088469"/>
                </a:cubicBezTo>
                <a:cubicBezTo>
                  <a:pt x="4135868" y="1101736"/>
                  <a:pt x="4104729" y="1099232"/>
                  <a:pt x="4081998" y="1114385"/>
                </a:cubicBezTo>
                <a:cubicBezTo>
                  <a:pt x="4069039" y="1123024"/>
                  <a:pt x="4057705" y="1134833"/>
                  <a:pt x="4043122" y="1140301"/>
                </a:cubicBezTo>
                <a:cubicBezTo>
                  <a:pt x="3987567" y="1161133"/>
                  <a:pt x="3785329" y="1166125"/>
                  <a:pt x="3783947" y="1166217"/>
                </a:cubicBezTo>
                <a:cubicBezTo>
                  <a:pt x="3745071" y="1196452"/>
                  <a:pt x="3698086" y="1218467"/>
                  <a:pt x="3667319" y="1256923"/>
                </a:cubicBezTo>
                <a:cubicBezTo>
                  <a:pt x="3561793" y="1388821"/>
                  <a:pt x="3663252" y="1275429"/>
                  <a:pt x="3576608" y="1347628"/>
                </a:cubicBezTo>
                <a:cubicBezTo>
                  <a:pt x="3562529" y="1359360"/>
                  <a:pt x="3554123" y="1378307"/>
                  <a:pt x="3537731" y="1386502"/>
                </a:cubicBezTo>
                <a:cubicBezTo>
                  <a:pt x="3518031" y="1396352"/>
                  <a:pt x="3494536" y="1395141"/>
                  <a:pt x="3472938" y="1399460"/>
                </a:cubicBezTo>
                <a:cubicBezTo>
                  <a:pt x="3464299" y="1408099"/>
                  <a:pt x="3458364" y="1420839"/>
                  <a:pt x="3447020" y="1425376"/>
                </a:cubicBezTo>
                <a:cubicBezTo>
                  <a:pt x="3413948" y="1438604"/>
                  <a:pt x="3377143" y="1440029"/>
                  <a:pt x="3343351" y="1451292"/>
                </a:cubicBezTo>
                <a:cubicBezTo>
                  <a:pt x="3279547" y="1472558"/>
                  <a:pt x="3317948" y="1462004"/>
                  <a:pt x="3226722" y="1477208"/>
                </a:cubicBezTo>
                <a:cubicBezTo>
                  <a:pt x="3205124" y="1490166"/>
                  <a:pt x="3186001" y="1508675"/>
                  <a:pt x="3161928" y="1516082"/>
                </a:cubicBezTo>
                <a:cubicBezTo>
                  <a:pt x="3128643" y="1526323"/>
                  <a:pt x="3093055" y="1527620"/>
                  <a:pt x="3058259" y="1529040"/>
                </a:cubicBezTo>
                <a:cubicBezTo>
                  <a:pt x="2881251" y="1536264"/>
                  <a:pt x="2704054" y="1537679"/>
                  <a:pt x="2526951" y="1541998"/>
                </a:cubicBezTo>
                <a:lnTo>
                  <a:pt x="2423281" y="1554956"/>
                </a:lnTo>
                <a:cubicBezTo>
                  <a:pt x="2393005" y="1558993"/>
                  <a:pt x="2363114" y="1567914"/>
                  <a:pt x="2332570" y="1567914"/>
                </a:cubicBezTo>
                <a:cubicBezTo>
                  <a:pt x="2151097" y="1567914"/>
                  <a:pt x="1969726" y="1559275"/>
                  <a:pt x="1788304" y="1554956"/>
                </a:cubicBezTo>
                <a:cubicBezTo>
                  <a:pt x="1783984" y="1541998"/>
                  <a:pt x="1773651" y="1529636"/>
                  <a:pt x="1775345" y="1516082"/>
                </a:cubicBezTo>
                <a:cubicBezTo>
                  <a:pt x="1783972" y="1447066"/>
                  <a:pt x="1796279" y="1464001"/>
                  <a:pt x="1827180" y="1425376"/>
                </a:cubicBezTo>
                <a:cubicBezTo>
                  <a:pt x="1836909" y="1413215"/>
                  <a:pt x="1841376" y="1396757"/>
                  <a:pt x="1853097" y="1386502"/>
                </a:cubicBezTo>
                <a:cubicBezTo>
                  <a:pt x="1876539" y="1365991"/>
                  <a:pt x="1904932" y="1351947"/>
                  <a:pt x="1930850" y="1334670"/>
                </a:cubicBezTo>
                <a:lnTo>
                  <a:pt x="1969726" y="1308754"/>
                </a:lnTo>
                <a:cubicBezTo>
                  <a:pt x="1991676" y="1396553"/>
                  <a:pt x="1990598" y="1329277"/>
                  <a:pt x="1943808" y="1399460"/>
                </a:cubicBezTo>
                <a:cubicBezTo>
                  <a:pt x="1936231" y="1410825"/>
                  <a:pt x="1940509" y="1428676"/>
                  <a:pt x="1930850" y="1438334"/>
                </a:cubicBezTo>
                <a:cubicBezTo>
                  <a:pt x="1908824" y="1460359"/>
                  <a:pt x="1879015" y="1472889"/>
                  <a:pt x="1853097" y="1490166"/>
                </a:cubicBezTo>
                <a:lnTo>
                  <a:pt x="1814221" y="1516082"/>
                </a:lnTo>
                <a:cubicBezTo>
                  <a:pt x="1809901" y="1529040"/>
                  <a:pt x="1809795" y="1544290"/>
                  <a:pt x="1801262" y="1554956"/>
                </a:cubicBezTo>
                <a:cubicBezTo>
                  <a:pt x="1791533" y="1567117"/>
                  <a:pt x="1762386" y="1565298"/>
                  <a:pt x="1762386" y="1580872"/>
                </a:cubicBezTo>
                <a:cubicBezTo>
                  <a:pt x="1762386" y="1602469"/>
                  <a:pt x="1788709" y="1615129"/>
                  <a:pt x="1801262" y="1632703"/>
                </a:cubicBezTo>
                <a:cubicBezTo>
                  <a:pt x="1850349" y="1701420"/>
                  <a:pt x="1802441" y="1655085"/>
                  <a:pt x="1904932" y="1723409"/>
                </a:cubicBezTo>
                <a:lnTo>
                  <a:pt x="1904932" y="1723409"/>
                </a:lnTo>
                <a:cubicBezTo>
                  <a:pt x="1936959" y="1755433"/>
                  <a:pt x="1918633" y="1749325"/>
                  <a:pt x="1956767" y="1749325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84862" y="3534646"/>
            <a:ext cx="314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Student 2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Example Student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78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729986" y="1337589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1456" y="5312051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72237" y="3940957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04014" y="1454323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03408" y="2358370"/>
            <a:ext cx="1020781" cy="1020781"/>
          </a:xfrm>
          <a:prstGeom prst="ellipse">
            <a:avLst/>
          </a:prstGeom>
          <a:solidFill>
            <a:srgbClr val="4BACC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73026" y="2462146"/>
            <a:ext cx="1020781" cy="1020781"/>
          </a:xfrm>
          <a:prstGeom prst="ellipse">
            <a:avLst/>
          </a:prstGeom>
          <a:solidFill>
            <a:srgbClr val="FF6600"/>
          </a:solidFill>
          <a:ln w="76200" cmpd="dbl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84862" y="3534646"/>
            <a:ext cx="314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Student 1,203,403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3420" y="2047358"/>
            <a:ext cx="94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solution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732113" y="2833418"/>
            <a:ext cx="2406155" cy="3140201"/>
          </a:xfrm>
          <a:custGeom>
            <a:avLst/>
            <a:gdLst>
              <a:gd name="connsiteX0" fmla="*/ 0 w 2406155"/>
              <a:gd name="connsiteY0" fmla="*/ 3140201 h 3140201"/>
              <a:gd name="connsiteX1" fmla="*/ 90711 w 2406155"/>
              <a:gd name="connsiteY1" fmla="*/ 3075411 h 3140201"/>
              <a:gd name="connsiteX2" fmla="*/ 233257 w 2406155"/>
              <a:gd name="connsiteY2" fmla="*/ 2958790 h 3140201"/>
              <a:gd name="connsiteX3" fmla="*/ 311009 w 2406155"/>
              <a:gd name="connsiteY3" fmla="*/ 2855126 h 3140201"/>
              <a:gd name="connsiteX4" fmla="*/ 336927 w 2406155"/>
              <a:gd name="connsiteY4" fmla="*/ 2790336 h 3140201"/>
              <a:gd name="connsiteX5" fmla="*/ 388761 w 2406155"/>
              <a:gd name="connsiteY5" fmla="*/ 2751462 h 3140201"/>
              <a:gd name="connsiteX6" fmla="*/ 466514 w 2406155"/>
              <a:gd name="connsiteY6" fmla="*/ 2621883 h 3140201"/>
              <a:gd name="connsiteX7" fmla="*/ 505390 w 2406155"/>
              <a:gd name="connsiteY7" fmla="*/ 2583009 h 3140201"/>
              <a:gd name="connsiteX8" fmla="*/ 518349 w 2406155"/>
              <a:gd name="connsiteY8" fmla="*/ 2544135 h 3140201"/>
              <a:gd name="connsiteX9" fmla="*/ 609060 w 2406155"/>
              <a:gd name="connsiteY9" fmla="*/ 2466387 h 3140201"/>
              <a:gd name="connsiteX10" fmla="*/ 647936 w 2406155"/>
              <a:gd name="connsiteY10" fmla="*/ 2453429 h 3140201"/>
              <a:gd name="connsiteX11" fmla="*/ 712730 w 2406155"/>
              <a:gd name="connsiteY11" fmla="*/ 2375682 h 3140201"/>
              <a:gd name="connsiteX12" fmla="*/ 764564 w 2406155"/>
              <a:gd name="connsiteY12" fmla="*/ 2310892 h 3140201"/>
              <a:gd name="connsiteX13" fmla="*/ 829358 w 2406155"/>
              <a:gd name="connsiteY13" fmla="*/ 2246102 h 3140201"/>
              <a:gd name="connsiteX14" fmla="*/ 855275 w 2406155"/>
              <a:gd name="connsiteY14" fmla="*/ 2207228 h 3140201"/>
              <a:gd name="connsiteX15" fmla="*/ 881193 w 2406155"/>
              <a:gd name="connsiteY15" fmla="*/ 2142438 h 3140201"/>
              <a:gd name="connsiteX16" fmla="*/ 920069 w 2406155"/>
              <a:gd name="connsiteY16" fmla="*/ 2116522 h 3140201"/>
              <a:gd name="connsiteX17" fmla="*/ 958945 w 2406155"/>
              <a:gd name="connsiteY17" fmla="*/ 2025817 h 3140201"/>
              <a:gd name="connsiteX18" fmla="*/ 984863 w 2406155"/>
              <a:gd name="connsiteY18" fmla="*/ 1961027 h 3140201"/>
              <a:gd name="connsiteX19" fmla="*/ 1023739 w 2406155"/>
              <a:gd name="connsiteY19" fmla="*/ 1909195 h 3140201"/>
              <a:gd name="connsiteX20" fmla="*/ 1075574 w 2406155"/>
              <a:gd name="connsiteY20" fmla="*/ 1831447 h 3140201"/>
              <a:gd name="connsiteX21" fmla="*/ 1114450 w 2406155"/>
              <a:gd name="connsiteY21" fmla="*/ 1779616 h 3140201"/>
              <a:gd name="connsiteX22" fmla="*/ 1218120 w 2406155"/>
              <a:gd name="connsiteY22" fmla="*/ 1624120 h 3140201"/>
              <a:gd name="connsiteX23" fmla="*/ 1244037 w 2406155"/>
              <a:gd name="connsiteY23" fmla="*/ 1585246 h 3140201"/>
              <a:gd name="connsiteX24" fmla="*/ 1269955 w 2406155"/>
              <a:gd name="connsiteY24" fmla="*/ 1559330 h 3140201"/>
              <a:gd name="connsiteX25" fmla="*/ 1386583 w 2406155"/>
              <a:gd name="connsiteY25" fmla="*/ 1429751 h 3140201"/>
              <a:gd name="connsiteX26" fmla="*/ 1477294 w 2406155"/>
              <a:gd name="connsiteY26" fmla="*/ 1377919 h 3140201"/>
              <a:gd name="connsiteX27" fmla="*/ 1568005 w 2406155"/>
              <a:gd name="connsiteY27" fmla="*/ 1339045 h 3140201"/>
              <a:gd name="connsiteX28" fmla="*/ 1632799 w 2406155"/>
              <a:gd name="connsiteY28" fmla="*/ 1261297 h 3140201"/>
              <a:gd name="connsiteX29" fmla="*/ 1710551 w 2406155"/>
              <a:gd name="connsiteY29" fmla="*/ 1170591 h 3140201"/>
              <a:gd name="connsiteX30" fmla="*/ 1801262 w 2406155"/>
              <a:gd name="connsiteY30" fmla="*/ 1105802 h 3140201"/>
              <a:gd name="connsiteX31" fmla="*/ 1879015 w 2406155"/>
              <a:gd name="connsiteY31" fmla="*/ 1028054 h 3140201"/>
              <a:gd name="connsiteX32" fmla="*/ 1930850 w 2406155"/>
              <a:gd name="connsiteY32" fmla="*/ 989180 h 3140201"/>
              <a:gd name="connsiteX33" fmla="*/ 2008602 w 2406155"/>
              <a:gd name="connsiteY33" fmla="*/ 937348 h 3140201"/>
              <a:gd name="connsiteX34" fmla="*/ 2073396 w 2406155"/>
              <a:gd name="connsiteY34" fmla="*/ 859600 h 3140201"/>
              <a:gd name="connsiteX35" fmla="*/ 2112272 w 2406155"/>
              <a:gd name="connsiteY35" fmla="*/ 807769 h 3140201"/>
              <a:gd name="connsiteX36" fmla="*/ 2151148 w 2406155"/>
              <a:gd name="connsiteY36" fmla="*/ 742979 h 3140201"/>
              <a:gd name="connsiteX37" fmla="*/ 2177065 w 2406155"/>
              <a:gd name="connsiteY37" fmla="*/ 704105 h 3140201"/>
              <a:gd name="connsiteX38" fmla="*/ 2228900 w 2406155"/>
              <a:gd name="connsiteY38" fmla="*/ 678189 h 3140201"/>
              <a:gd name="connsiteX39" fmla="*/ 2267776 w 2406155"/>
              <a:gd name="connsiteY39" fmla="*/ 574525 h 3140201"/>
              <a:gd name="connsiteX40" fmla="*/ 2306653 w 2406155"/>
              <a:gd name="connsiteY40" fmla="*/ 522693 h 3140201"/>
              <a:gd name="connsiteX41" fmla="*/ 2358488 w 2406155"/>
              <a:gd name="connsiteY41" fmla="*/ 444946 h 3140201"/>
              <a:gd name="connsiteX42" fmla="*/ 2384405 w 2406155"/>
              <a:gd name="connsiteY42" fmla="*/ 406072 h 3140201"/>
              <a:gd name="connsiteX43" fmla="*/ 2384405 w 2406155"/>
              <a:gd name="connsiteY43" fmla="*/ 108039 h 3140201"/>
              <a:gd name="connsiteX44" fmla="*/ 2332570 w 2406155"/>
              <a:gd name="connsiteY44" fmla="*/ 43249 h 3140201"/>
              <a:gd name="connsiteX45" fmla="*/ 2228900 w 2406155"/>
              <a:gd name="connsiteY45" fmla="*/ 17333 h 3140201"/>
              <a:gd name="connsiteX46" fmla="*/ 1788304 w 2406155"/>
              <a:gd name="connsiteY46" fmla="*/ 56207 h 3140201"/>
              <a:gd name="connsiteX47" fmla="*/ 1684634 w 2406155"/>
              <a:gd name="connsiteY47" fmla="*/ 95081 h 3140201"/>
              <a:gd name="connsiteX48" fmla="*/ 1593923 w 2406155"/>
              <a:gd name="connsiteY48" fmla="*/ 108039 h 3140201"/>
              <a:gd name="connsiteX49" fmla="*/ 1334748 w 2406155"/>
              <a:gd name="connsiteY49" fmla="*/ 133955 h 3140201"/>
              <a:gd name="connsiteX50" fmla="*/ 1244037 w 2406155"/>
              <a:gd name="connsiteY50" fmla="*/ 146913 h 3140201"/>
              <a:gd name="connsiteX51" fmla="*/ 1153326 w 2406155"/>
              <a:gd name="connsiteY51" fmla="*/ 159871 h 3140201"/>
              <a:gd name="connsiteX52" fmla="*/ 1218120 w 2406155"/>
              <a:gd name="connsiteY52" fmla="*/ 95081 h 3140201"/>
              <a:gd name="connsiteX53" fmla="*/ 1308831 w 2406155"/>
              <a:gd name="connsiteY53" fmla="*/ 30291 h 3140201"/>
              <a:gd name="connsiteX54" fmla="*/ 1347707 w 2406155"/>
              <a:gd name="connsiteY54" fmla="*/ 4375 h 3140201"/>
              <a:gd name="connsiteX55" fmla="*/ 1308831 w 2406155"/>
              <a:gd name="connsiteY55" fmla="*/ 17333 h 3140201"/>
              <a:gd name="connsiteX56" fmla="*/ 1244037 w 2406155"/>
              <a:gd name="connsiteY56" fmla="*/ 82123 h 3140201"/>
              <a:gd name="connsiteX57" fmla="*/ 1127409 w 2406155"/>
              <a:gd name="connsiteY57" fmla="*/ 198744 h 3140201"/>
              <a:gd name="connsiteX58" fmla="*/ 1179244 w 2406155"/>
              <a:gd name="connsiteY58" fmla="*/ 224660 h 3140201"/>
              <a:gd name="connsiteX59" fmla="*/ 1205161 w 2406155"/>
              <a:gd name="connsiteY59" fmla="*/ 276492 h 3140201"/>
              <a:gd name="connsiteX60" fmla="*/ 1231078 w 2406155"/>
              <a:gd name="connsiteY60" fmla="*/ 354240 h 3140201"/>
              <a:gd name="connsiteX61" fmla="*/ 1244037 w 2406155"/>
              <a:gd name="connsiteY61" fmla="*/ 406072 h 3140201"/>
              <a:gd name="connsiteX62" fmla="*/ 1269955 w 2406155"/>
              <a:gd name="connsiteY62" fmla="*/ 457904 h 3140201"/>
              <a:gd name="connsiteX63" fmla="*/ 1282913 w 2406155"/>
              <a:gd name="connsiteY63" fmla="*/ 483820 h 314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406155" h="3140201">
                <a:moveTo>
                  <a:pt x="0" y="3140201"/>
                </a:moveTo>
                <a:cubicBezTo>
                  <a:pt x="165422" y="3040953"/>
                  <a:pt x="3252" y="3145373"/>
                  <a:pt x="90711" y="3075411"/>
                </a:cubicBezTo>
                <a:cubicBezTo>
                  <a:pt x="136938" y="3038432"/>
                  <a:pt x="194428" y="3006246"/>
                  <a:pt x="233257" y="2958790"/>
                </a:cubicBezTo>
                <a:cubicBezTo>
                  <a:pt x="260610" y="2925360"/>
                  <a:pt x="294966" y="2895230"/>
                  <a:pt x="311009" y="2855126"/>
                </a:cubicBezTo>
                <a:cubicBezTo>
                  <a:pt x="319648" y="2833529"/>
                  <a:pt x="322970" y="2808944"/>
                  <a:pt x="336927" y="2790336"/>
                </a:cubicBezTo>
                <a:cubicBezTo>
                  <a:pt x="349886" y="2773059"/>
                  <a:pt x="371483" y="2764420"/>
                  <a:pt x="388761" y="2751462"/>
                </a:cubicBezTo>
                <a:cubicBezTo>
                  <a:pt x="409213" y="2710563"/>
                  <a:pt x="435241" y="2653154"/>
                  <a:pt x="466514" y="2621883"/>
                </a:cubicBezTo>
                <a:lnTo>
                  <a:pt x="505390" y="2583009"/>
                </a:lnTo>
                <a:cubicBezTo>
                  <a:pt x="509710" y="2570051"/>
                  <a:pt x="510410" y="2555250"/>
                  <a:pt x="518349" y="2544135"/>
                </a:cubicBezTo>
                <a:cubicBezTo>
                  <a:pt x="536062" y="2519338"/>
                  <a:pt x="578621" y="2481606"/>
                  <a:pt x="609060" y="2466387"/>
                </a:cubicBezTo>
                <a:cubicBezTo>
                  <a:pt x="621278" y="2460279"/>
                  <a:pt x="634977" y="2457748"/>
                  <a:pt x="647936" y="2453429"/>
                </a:cubicBezTo>
                <a:cubicBezTo>
                  <a:pt x="766977" y="2294719"/>
                  <a:pt x="630338" y="2471802"/>
                  <a:pt x="712730" y="2375682"/>
                </a:cubicBezTo>
                <a:cubicBezTo>
                  <a:pt x="730730" y="2354683"/>
                  <a:pt x="746061" y="2331449"/>
                  <a:pt x="764564" y="2310892"/>
                </a:cubicBezTo>
                <a:cubicBezTo>
                  <a:pt x="784997" y="2288190"/>
                  <a:pt x="812415" y="2271515"/>
                  <a:pt x="829358" y="2246102"/>
                </a:cubicBezTo>
                <a:cubicBezTo>
                  <a:pt x="837997" y="2233144"/>
                  <a:pt x="848310" y="2221157"/>
                  <a:pt x="855275" y="2207228"/>
                </a:cubicBezTo>
                <a:cubicBezTo>
                  <a:pt x="865678" y="2186423"/>
                  <a:pt x="867673" y="2161366"/>
                  <a:pt x="881193" y="2142438"/>
                </a:cubicBezTo>
                <a:cubicBezTo>
                  <a:pt x="890246" y="2129765"/>
                  <a:pt x="907110" y="2125161"/>
                  <a:pt x="920069" y="2116522"/>
                </a:cubicBezTo>
                <a:cubicBezTo>
                  <a:pt x="946686" y="2036680"/>
                  <a:pt x="916244" y="2121889"/>
                  <a:pt x="958945" y="2025817"/>
                </a:cubicBezTo>
                <a:cubicBezTo>
                  <a:pt x="968392" y="2004561"/>
                  <a:pt x="973566" y="1981360"/>
                  <a:pt x="984863" y="1961027"/>
                </a:cubicBezTo>
                <a:cubicBezTo>
                  <a:pt x="995352" y="1942148"/>
                  <a:pt x="1011353" y="1926888"/>
                  <a:pt x="1023739" y="1909195"/>
                </a:cubicBezTo>
                <a:cubicBezTo>
                  <a:pt x="1041602" y="1883678"/>
                  <a:pt x="1056885" y="1856365"/>
                  <a:pt x="1075574" y="1831447"/>
                </a:cubicBezTo>
                <a:cubicBezTo>
                  <a:pt x="1088533" y="1814170"/>
                  <a:pt x="1102214" y="1797412"/>
                  <a:pt x="1114450" y="1779616"/>
                </a:cubicBezTo>
                <a:cubicBezTo>
                  <a:pt x="1149744" y="1728283"/>
                  <a:pt x="1183563" y="1675952"/>
                  <a:pt x="1218120" y="1624120"/>
                </a:cubicBezTo>
                <a:cubicBezTo>
                  <a:pt x="1226759" y="1611162"/>
                  <a:pt x="1233024" y="1596258"/>
                  <a:pt x="1244037" y="1585246"/>
                </a:cubicBezTo>
                <a:cubicBezTo>
                  <a:pt x="1252676" y="1576607"/>
                  <a:pt x="1262133" y="1568715"/>
                  <a:pt x="1269955" y="1559330"/>
                </a:cubicBezTo>
                <a:cubicBezTo>
                  <a:pt x="1311783" y="1509140"/>
                  <a:pt x="1325871" y="1470223"/>
                  <a:pt x="1386583" y="1429751"/>
                </a:cubicBezTo>
                <a:cubicBezTo>
                  <a:pt x="1425627" y="1403723"/>
                  <a:pt x="1431258" y="1397648"/>
                  <a:pt x="1477294" y="1377919"/>
                </a:cubicBezTo>
                <a:cubicBezTo>
                  <a:pt x="1610767" y="1320720"/>
                  <a:pt x="1396090" y="1424998"/>
                  <a:pt x="1568005" y="1339045"/>
                </a:cubicBezTo>
                <a:cubicBezTo>
                  <a:pt x="1625290" y="1253124"/>
                  <a:pt x="1557963" y="1348601"/>
                  <a:pt x="1632799" y="1261297"/>
                </a:cubicBezTo>
                <a:cubicBezTo>
                  <a:pt x="1675698" y="1211251"/>
                  <a:pt x="1662320" y="1210781"/>
                  <a:pt x="1710551" y="1170591"/>
                </a:cubicBezTo>
                <a:cubicBezTo>
                  <a:pt x="1805210" y="1091714"/>
                  <a:pt x="1684530" y="1210854"/>
                  <a:pt x="1801262" y="1105802"/>
                </a:cubicBezTo>
                <a:cubicBezTo>
                  <a:pt x="1828506" y="1081284"/>
                  <a:pt x="1849693" y="1050044"/>
                  <a:pt x="1879015" y="1028054"/>
                </a:cubicBezTo>
                <a:cubicBezTo>
                  <a:pt x="1896293" y="1015096"/>
                  <a:pt x="1913156" y="1001565"/>
                  <a:pt x="1930850" y="989180"/>
                </a:cubicBezTo>
                <a:cubicBezTo>
                  <a:pt x="1956368" y="971318"/>
                  <a:pt x="2008602" y="937348"/>
                  <a:pt x="2008602" y="937348"/>
                </a:cubicBezTo>
                <a:cubicBezTo>
                  <a:pt x="2065880" y="851434"/>
                  <a:pt x="1998565" y="946896"/>
                  <a:pt x="2073396" y="859600"/>
                </a:cubicBezTo>
                <a:cubicBezTo>
                  <a:pt x="2087452" y="843203"/>
                  <a:pt x="2099313" y="825046"/>
                  <a:pt x="2112272" y="807769"/>
                </a:cubicBezTo>
                <a:cubicBezTo>
                  <a:pt x="2134775" y="740259"/>
                  <a:pt x="2110489" y="793800"/>
                  <a:pt x="2151148" y="742979"/>
                </a:cubicBezTo>
                <a:cubicBezTo>
                  <a:pt x="2160877" y="730818"/>
                  <a:pt x="2165101" y="714075"/>
                  <a:pt x="2177065" y="704105"/>
                </a:cubicBezTo>
                <a:cubicBezTo>
                  <a:pt x="2191905" y="691739"/>
                  <a:pt x="2211622" y="686828"/>
                  <a:pt x="2228900" y="678189"/>
                </a:cubicBezTo>
                <a:cubicBezTo>
                  <a:pt x="2238598" y="649096"/>
                  <a:pt x="2254866" y="597762"/>
                  <a:pt x="2267776" y="574525"/>
                </a:cubicBezTo>
                <a:cubicBezTo>
                  <a:pt x="2278265" y="555646"/>
                  <a:pt x="2294267" y="540386"/>
                  <a:pt x="2306653" y="522693"/>
                </a:cubicBezTo>
                <a:cubicBezTo>
                  <a:pt x="2324516" y="497177"/>
                  <a:pt x="2341210" y="470862"/>
                  <a:pt x="2358488" y="444946"/>
                </a:cubicBezTo>
                <a:lnTo>
                  <a:pt x="2384405" y="406072"/>
                </a:lnTo>
                <a:cubicBezTo>
                  <a:pt x="2414198" y="286911"/>
                  <a:pt x="2412603" y="314816"/>
                  <a:pt x="2384405" y="108039"/>
                </a:cubicBezTo>
                <a:cubicBezTo>
                  <a:pt x="2382831" y="96499"/>
                  <a:pt x="2345087" y="50759"/>
                  <a:pt x="2332570" y="43249"/>
                </a:cubicBezTo>
                <a:cubicBezTo>
                  <a:pt x="2312646" y="31295"/>
                  <a:pt x="2242836" y="20120"/>
                  <a:pt x="2228900" y="17333"/>
                </a:cubicBezTo>
                <a:lnTo>
                  <a:pt x="1788304" y="56207"/>
                </a:lnTo>
                <a:cubicBezTo>
                  <a:pt x="1597509" y="75775"/>
                  <a:pt x="1820132" y="54434"/>
                  <a:pt x="1684634" y="95081"/>
                </a:cubicBezTo>
                <a:cubicBezTo>
                  <a:pt x="1655378" y="103857"/>
                  <a:pt x="1623974" y="102575"/>
                  <a:pt x="1593923" y="108039"/>
                </a:cubicBezTo>
                <a:cubicBezTo>
                  <a:pt x="1406899" y="142042"/>
                  <a:pt x="1824291" y="103360"/>
                  <a:pt x="1334748" y="133955"/>
                </a:cubicBezTo>
                <a:cubicBezTo>
                  <a:pt x="1304511" y="138274"/>
                  <a:pt x="1273505" y="138877"/>
                  <a:pt x="1244037" y="146913"/>
                </a:cubicBezTo>
                <a:cubicBezTo>
                  <a:pt x="1155965" y="170931"/>
                  <a:pt x="1227513" y="184599"/>
                  <a:pt x="1153326" y="159871"/>
                </a:cubicBezTo>
                <a:cubicBezTo>
                  <a:pt x="1174924" y="138274"/>
                  <a:pt x="1192706" y="112023"/>
                  <a:pt x="1218120" y="95081"/>
                </a:cubicBezTo>
                <a:cubicBezTo>
                  <a:pt x="1309739" y="34005"/>
                  <a:pt x="1196316" y="110655"/>
                  <a:pt x="1308831" y="30291"/>
                </a:cubicBezTo>
                <a:cubicBezTo>
                  <a:pt x="1321504" y="21239"/>
                  <a:pt x="1347707" y="19949"/>
                  <a:pt x="1347707" y="4375"/>
                </a:cubicBezTo>
                <a:cubicBezTo>
                  <a:pt x="1347707" y="-9285"/>
                  <a:pt x="1321790" y="13014"/>
                  <a:pt x="1308831" y="17333"/>
                </a:cubicBezTo>
                <a:cubicBezTo>
                  <a:pt x="1287233" y="38930"/>
                  <a:pt x="1262364" y="57689"/>
                  <a:pt x="1244037" y="82123"/>
                </a:cubicBezTo>
                <a:cubicBezTo>
                  <a:pt x="1158089" y="196714"/>
                  <a:pt x="1207263" y="172129"/>
                  <a:pt x="1127409" y="198744"/>
                </a:cubicBezTo>
                <a:cubicBezTo>
                  <a:pt x="1144687" y="207383"/>
                  <a:pt x="1165584" y="211001"/>
                  <a:pt x="1179244" y="224660"/>
                </a:cubicBezTo>
                <a:cubicBezTo>
                  <a:pt x="1192903" y="238319"/>
                  <a:pt x="1197987" y="258557"/>
                  <a:pt x="1205161" y="276492"/>
                </a:cubicBezTo>
                <a:cubicBezTo>
                  <a:pt x="1215307" y="301856"/>
                  <a:pt x="1222439" y="328324"/>
                  <a:pt x="1231078" y="354240"/>
                </a:cubicBezTo>
                <a:cubicBezTo>
                  <a:pt x="1236710" y="371135"/>
                  <a:pt x="1237783" y="389397"/>
                  <a:pt x="1244037" y="406072"/>
                </a:cubicBezTo>
                <a:cubicBezTo>
                  <a:pt x="1250820" y="424159"/>
                  <a:pt x="1261316" y="440627"/>
                  <a:pt x="1269955" y="457904"/>
                </a:cubicBezTo>
                <a:lnTo>
                  <a:pt x="1282913" y="483820"/>
                </a:ln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Example Student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9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729986" y="1337589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1456" y="5312051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72237" y="3940957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04014" y="1454323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03408" y="2358370"/>
            <a:ext cx="1020781" cy="1020781"/>
          </a:xfrm>
          <a:prstGeom prst="ellipse">
            <a:avLst/>
          </a:prstGeom>
          <a:solidFill>
            <a:schemeClr val="accent5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73026" y="2462146"/>
            <a:ext cx="1020781" cy="1020781"/>
          </a:xfrm>
          <a:prstGeom prst="ellipse">
            <a:avLst/>
          </a:prstGeom>
          <a:solidFill>
            <a:srgbClr val="FF6600"/>
          </a:solidFill>
          <a:ln w="76200" cmpd="dbl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636326" y="2199193"/>
            <a:ext cx="636700" cy="40037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924189" y="2303075"/>
            <a:ext cx="379825" cy="29649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393018" y="2944064"/>
            <a:ext cx="407376" cy="106574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842774" y="3584796"/>
            <a:ext cx="89240" cy="30287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122981" y="4878646"/>
            <a:ext cx="387446" cy="43340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63420" y="2047358"/>
            <a:ext cx="94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solution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58" y="3340277"/>
            <a:ext cx="2304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Teacher “Policy”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4742893" y="1852988"/>
            <a:ext cx="3226723" cy="2604550"/>
          </a:xfrm>
          <a:custGeom>
            <a:avLst/>
            <a:gdLst>
              <a:gd name="connsiteX0" fmla="*/ 3226723 w 3226723"/>
              <a:gd name="connsiteY0" fmla="*/ 0 h 2604550"/>
              <a:gd name="connsiteX1" fmla="*/ 3161929 w 3226723"/>
              <a:gd name="connsiteY1" fmla="*/ 64790 h 2604550"/>
              <a:gd name="connsiteX2" fmla="*/ 3097135 w 3226723"/>
              <a:gd name="connsiteY2" fmla="*/ 116622 h 2604550"/>
              <a:gd name="connsiteX3" fmla="*/ 3045300 w 3226723"/>
              <a:gd name="connsiteY3" fmla="*/ 207328 h 2604550"/>
              <a:gd name="connsiteX4" fmla="*/ 2954589 w 3226723"/>
              <a:gd name="connsiteY4" fmla="*/ 310991 h 2604550"/>
              <a:gd name="connsiteX5" fmla="*/ 2928672 w 3226723"/>
              <a:gd name="connsiteY5" fmla="*/ 362823 h 2604550"/>
              <a:gd name="connsiteX6" fmla="*/ 2863878 w 3226723"/>
              <a:gd name="connsiteY6" fmla="*/ 414655 h 2604550"/>
              <a:gd name="connsiteX7" fmla="*/ 2799085 w 3226723"/>
              <a:gd name="connsiteY7" fmla="*/ 479445 h 2604550"/>
              <a:gd name="connsiteX8" fmla="*/ 2760209 w 3226723"/>
              <a:gd name="connsiteY8" fmla="*/ 505361 h 2604550"/>
              <a:gd name="connsiteX9" fmla="*/ 2656539 w 3226723"/>
              <a:gd name="connsiteY9" fmla="*/ 583108 h 2604550"/>
              <a:gd name="connsiteX10" fmla="*/ 2630621 w 3226723"/>
              <a:gd name="connsiteY10" fmla="*/ 609024 h 2604550"/>
              <a:gd name="connsiteX11" fmla="*/ 2513993 w 3226723"/>
              <a:gd name="connsiteY11" fmla="*/ 660856 h 2604550"/>
              <a:gd name="connsiteX12" fmla="*/ 2475117 w 3226723"/>
              <a:gd name="connsiteY12" fmla="*/ 699730 h 2604550"/>
              <a:gd name="connsiteX13" fmla="*/ 2371447 w 3226723"/>
              <a:gd name="connsiteY13" fmla="*/ 751562 h 2604550"/>
              <a:gd name="connsiteX14" fmla="*/ 2280736 w 3226723"/>
              <a:gd name="connsiteY14" fmla="*/ 816352 h 2604550"/>
              <a:gd name="connsiteX15" fmla="*/ 2228901 w 3226723"/>
              <a:gd name="connsiteY15" fmla="*/ 829310 h 2604550"/>
              <a:gd name="connsiteX16" fmla="*/ 2138190 w 3226723"/>
              <a:gd name="connsiteY16" fmla="*/ 894099 h 2604550"/>
              <a:gd name="connsiteX17" fmla="*/ 2086355 w 3226723"/>
              <a:gd name="connsiteY17" fmla="*/ 907057 h 2604550"/>
              <a:gd name="connsiteX18" fmla="*/ 2034520 w 3226723"/>
              <a:gd name="connsiteY18" fmla="*/ 932973 h 2604550"/>
              <a:gd name="connsiteX19" fmla="*/ 1930850 w 3226723"/>
              <a:gd name="connsiteY19" fmla="*/ 971847 h 2604550"/>
              <a:gd name="connsiteX20" fmla="*/ 1827180 w 3226723"/>
              <a:gd name="connsiteY20" fmla="*/ 1049595 h 2604550"/>
              <a:gd name="connsiteX21" fmla="*/ 1801263 w 3226723"/>
              <a:gd name="connsiteY21" fmla="*/ 1088469 h 2604550"/>
              <a:gd name="connsiteX22" fmla="*/ 1762387 w 3226723"/>
              <a:gd name="connsiteY22" fmla="*/ 1114385 h 2604550"/>
              <a:gd name="connsiteX23" fmla="*/ 1736469 w 3226723"/>
              <a:gd name="connsiteY23" fmla="*/ 1192132 h 2604550"/>
              <a:gd name="connsiteX24" fmla="*/ 1684634 w 3226723"/>
              <a:gd name="connsiteY24" fmla="*/ 1321712 h 2604550"/>
              <a:gd name="connsiteX25" fmla="*/ 1632799 w 3226723"/>
              <a:gd name="connsiteY25" fmla="*/ 1477208 h 2604550"/>
              <a:gd name="connsiteX26" fmla="*/ 1619841 w 3226723"/>
              <a:gd name="connsiteY26" fmla="*/ 1529039 h 2604550"/>
              <a:gd name="connsiteX27" fmla="*/ 1593923 w 3226723"/>
              <a:gd name="connsiteY27" fmla="*/ 1567913 h 2604550"/>
              <a:gd name="connsiteX28" fmla="*/ 1568006 w 3226723"/>
              <a:gd name="connsiteY28" fmla="*/ 1619745 h 2604550"/>
              <a:gd name="connsiteX29" fmla="*/ 1542088 w 3226723"/>
              <a:gd name="connsiteY29" fmla="*/ 1684535 h 2604550"/>
              <a:gd name="connsiteX30" fmla="*/ 1529130 w 3226723"/>
              <a:gd name="connsiteY30" fmla="*/ 1723409 h 2604550"/>
              <a:gd name="connsiteX31" fmla="*/ 1490254 w 3226723"/>
              <a:gd name="connsiteY31" fmla="*/ 1775241 h 2604550"/>
              <a:gd name="connsiteX32" fmla="*/ 1464336 w 3226723"/>
              <a:gd name="connsiteY32" fmla="*/ 1814115 h 2604550"/>
              <a:gd name="connsiteX33" fmla="*/ 1412501 w 3226723"/>
              <a:gd name="connsiteY33" fmla="*/ 1930736 h 2604550"/>
              <a:gd name="connsiteX34" fmla="*/ 1386584 w 3226723"/>
              <a:gd name="connsiteY34" fmla="*/ 1969610 h 2604550"/>
              <a:gd name="connsiteX35" fmla="*/ 1334749 w 3226723"/>
              <a:gd name="connsiteY35" fmla="*/ 2060316 h 2604550"/>
              <a:gd name="connsiteX36" fmla="*/ 1282914 w 3226723"/>
              <a:gd name="connsiteY36" fmla="*/ 2189895 h 2604550"/>
              <a:gd name="connsiteX37" fmla="*/ 1256996 w 3226723"/>
              <a:gd name="connsiteY37" fmla="*/ 2215811 h 2604550"/>
              <a:gd name="connsiteX38" fmla="*/ 1205162 w 3226723"/>
              <a:gd name="connsiteY38" fmla="*/ 2293559 h 2604550"/>
              <a:gd name="connsiteX39" fmla="*/ 1179244 w 3226723"/>
              <a:gd name="connsiteY39" fmla="*/ 2332433 h 2604550"/>
              <a:gd name="connsiteX40" fmla="*/ 1114450 w 3226723"/>
              <a:gd name="connsiteY40" fmla="*/ 2397223 h 2604550"/>
              <a:gd name="connsiteX41" fmla="*/ 1062616 w 3226723"/>
              <a:gd name="connsiteY41" fmla="*/ 2449055 h 2604550"/>
              <a:gd name="connsiteX42" fmla="*/ 984863 w 3226723"/>
              <a:gd name="connsiteY42" fmla="*/ 2487928 h 2604550"/>
              <a:gd name="connsiteX43" fmla="*/ 855276 w 3226723"/>
              <a:gd name="connsiteY43" fmla="*/ 2539760 h 2604550"/>
              <a:gd name="connsiteX44" fmla="*/ 725689 w 3226723"/>
              <a:gd name="connsiteY44" fmla="*/ 2591592 h 2604550"/>
              <a:gd name="connsiteX45" fmla="*/ 479473 w 3226723"/>
              <a:gd name="connsiteY45" fmla="*/ 2604550 h 2604550"/>
              <a:gd name="connsiteX46" fmla="*/ 259175 w 3226723"/>
              <a:gd name="connsiteY46" fmla="*/ 2578634 h 2604550"/>
              <a:gd name="connsiteX47" fmla="*/ 220298 w 3226723"/>
              <a:gd name="connsiteY47" fmla="*/ 2552718 h 2604550"/>
              <a:gd name="connsiteX48" fmla="*/ 207340 w 3226723"/>
              <a:gd name="connsiteY48" fmla="*/ 2474970 h 2604550"/>
              <a:gd name="connsiteX49" fmla="*/ 181422 w 3226723"/>
              <a:gd name="connsiteY49" fmla="*/ 2371307 h 2604550"/>
              <a:gd name="connsiteX50" fmla="*/ 155505 w 3226723"/>
              <a:gd name="connsiteY50" fmla="*/ 2125106 h 2604550"/>
              <a:gd name="connsiteX51" fmla="*/ 181422 w 3226723"/>
              <a:gd name="connsiteY51" fmla="*/ 1412418 h 2604550"/>
              <a:gd name="connsiteX52" fmla="*/ 129587 w 3226723"/>
              <a:gd name="connsiteY52" fmla="*/ 1334670 h 2604550"/>
              <a:gd name="connsiteX53" fmla="*/ 64794 w 3226723"/>
              <a:gd name="connsiteY53" fmla="*/ 1451292 h 2604550"/>
              <a:gd name="connsiteX54" fmla="*/ 38876 w 3226723"/>
              <a:gd name="connsiteY54" fmla="*/ 1503123 h 2604550"/>
              <a:gd name="connsiteX55" fmla="*/ 25918 w 3226723"/>
              <a:gd name="connsiteY55" fmla="*/ 1541997 h 2604550"/>
              <a:gd name="connsiteX56" fmla="*/ 0 w 3226723"/>
              <a:gd name="connsiteY56" fmla="*/ 1580871 h 2604550"/>
              <a:gd name="connsiteX57" fmla="*/ 12959 w 3226723"/>
              <a:gd name="connsiteY57" fmla="*/ 1373544 h 2604550"/>
              <a:gd name="connsiteX58" fmla="*/ 25918 w 3226723"/>
              <a:gd name="connsiteY58" fmla="*/ 1334670 h 2604550"/>
              <a:gd name="connsiteX59" fmla="*/ 103670 w 3226723"/>
              <a:gd name="connsiteY59" fmla="*/ 1295796 h 2604550"/>
              <a:gd name="connsiteX60" fmla="*/ 181422 w 3226723"/>
              <a:gd name="connsiteY60" fmla="*/ 1360586 h 2604550"/>
              <a:gd name="connsiteX61" fmla="*/ 220298 w 3226723"/>
              <a:gd name="connsiteY61" fmla="*/ 1399460 h 2604550"/>
              <a:gd name="connsiteX62" fmla="*/ 285092 w 3226723"/>
              <a:gd name="connsiteY62" fmla="*/ 1438334 h 2604550"/>
              <a:gd name="connsiteX63" fmla="*/ 336927 w 3226723"/>
              <a:gd name="connsiteY63" fmla="*/ 1503123 h 2604550"/>
              <a:gd name="connsiteX64" fmla="*/ 401721 w 3226723"/>
              <a:gd name="connsiteY64" fmla="*/ 1580871 h 260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226723" h="2604550">
                <a:moveTo>
                  <a:pt x="3226723" y="0"/>
                </a:moveTo>
                <a:cubicBezTo>
                  <a:pt x="3205125" y="21597"/>
                  <a:pt x="3184916" y="44678"/>
                  <a:pt x="3161929" y="64790"/>
                </a:cubicBezTo>
                <a:cubicBezTo>
                  <a:pt x="3117030" y="104074"/>
                  <a:pt x="3130816" y="74523"/>
                  <a:pt x="3097135" y="116622"/>
                </a:cubicBezTo>
                <a:cubicBezTo>
                  <a:pt x="3044120" y="182886"/>
                  <a:pt x="3098503" y="127528"/>
                  <a:pt x="3045300" y="207328"/>
                </a:cubicBezTo>
                <a:cubicBezTo>
                  <a:pt x="3013657" y="254790"/>
                  <a:pt x="2992059" y="273524"/>
                  <a:pt x="2954589" y="310991"/>
                </a:cubicBezTo>
                <a:cubicBezTo>
                  <a:pt x="2945950" y="328268"/>
                  <a:pt x="2941393" y="348286"/>
                  <a:pt x="2928672" y="362823"/>
                </a:cubicBezTo>
                <a:cubicBezTo>
                  <a:pt x="2910458" y="383637"/>
                  <a:pt x="2884437" y="396153"/>
                  <a:pt x="2863878" y="414655"/>
                </a:cubicBezTo>
                <a:cubicBezTo>
                  <a:pt x="2841175" y="435087"/>
                  <a:pt x="2822071" y="459333"/>
                  <a:pt x="2799085" y="479445"/>
                </a:cubicBezTo>
                <a:cubicBezTo>
                  <a:pt x="2787364" y="489700"/>
                  <a:pt x="2771930" y="495106"/>
                  <a:pt x="2760209" y="505361"/>
                </a:cubicBezTo>
                <a:cubicBezTo>
                  <a:pt x="2668575" y="585535"/>
                  <a:pt x="2732074" y="557931"/>
                  <a:pt x="2656539" y="583108"/>
                </a:cubicBezTo>
                <a:cubicBezTo>
                  <a:pt x="2647900" y="591747"/>
                  <a:pt x="2640787" y="602247"/>
                  <a:pt x="2630621" y="609024"/>
                </a:cubicBezTo>
                <a:cubicBezTo>
                  <a:pt x="2603381" y="627183"/>
                  <a:pt x="2542053" y="649633"/>
                  <a:pt x="2513993" y="660856"/>
                </a:cubicBezTo>
                <a:cubicBezTo>
                  <a:pt x="2501034" y="673814"/>
                  <a:pt x="2490578" y="689892"/>
                  <a:pt x="2475117" y="699730"/>
                </a:cubicBezTo>
                <a:cubicBezTo>
                  <a:pt x="2442522" y="720471"/>
                  <a:pt x="2402356" y="728382"/>
                  <a:pt x="2371447" y="751562"/>
                </a:cubicBezTo>
                <a:cubicBezTo>
                  <a:pt x="2365547" y="755986"/>
                  <a:pt x="2295473" y="810036"/>
                  <a:pt x="2280736" y="816352"/>
                </a:cubicBezTo>
                <a:cubicBezTo>
                  <a:pt x="2264366" y="823367"/>
                  <a:pt x="2246179" y="824991"/>
                  <a:pt x="2228901" y="829310"/>
                </a:cubicBezTo>
                <a:cubicBezTo>
                  <a:pt x="2198664" y="850906"/>
                  <a:pt x="2170811" y="876307"/>
                  <a:pt x="2138190" y="894099"/>
                </a:cubicBezTo>
                <a:cubicBezTo>
                  <a:pt x="2122554" y="902627"/>
                  <a:pt x="2103031" y="900804"/>
                  <a:pt x="2086355" y="907057"/>
                </a:cubicBezTo>
                <a:cubicBezTo>
                  <a:pt x="2068267" y="913839"/>
                  <a:pt x="2052276" y="925364"/>
                  <a:pt x="2034520" y="932973"/>
                </a:cubicBezTo>
                <a:cubicBezTo>
                  <a:pt x="1994961" y="949926"/>
                  <a:pt x="1971909" y="946581"/>
                  <a:pt x="1930850" y="971847"/>
                </a:cubicBezTo>
                <a:cubicBezTo>
                  <a:pt x="1894062" y="994484"/>
                  <a:pt x="1827180" y="1049595"/>
                  <a:pt x="1827180" y="1049595"/>
                </a:cubicBezTo>
                <a:cubicBezTo>
                  <a:pt x="1818541" y="1062553"/>
                  <a:pt x="1812276" y="1077457"/>
                  <a:pt x="1801263" y="1088469"/>
                </a:cubicBezTo>
                <a:cubicBezTo>
                  <a:pt x="1790250" y="1099481"/>
                  <a:pt x="1770642" y="1101178"/>
                  <a:pt x="1762387" y="1114385"/>
                </a:cubicBezTo>
                <a:cubicBezTo>
                  <a:pt x="1747908" y="1137550"/>
                  <a:pt x="1746615" y="1166768"/>
                  <a:pt x="1736469" y="1192132"/>
                </a:cubicBezTo>
                <a:cubicBezTo>
                  <a:pt x="1719191" y="1235325"/>
                  <a:pt x="1695917" y="1276580"/>
                  <a:pt x="1684634" y="1321712"/>
                </a:cubicBezTo>
                <a:cubicBezTo>
                  <a:pt x="1654032" y="1444116"/>
                  <a:pt x="1674647" y="1393519"/>
                  <a:pt x="1632799" y="1477208"/>
                </a:cubicBezTo>
                <a:cubicBezTo>
                  <a:pt x="1628480" y="1494485"/>
                  <a:pt x="1626857" y="1512670"/>
                  <a:pt x="1619841" y="1529039"/>
                </a:cubicBezTo>
                <a:cubicBezTo>
                  <a:pt x="1613706" y="1543354"/>
                  <a:pt x="1601650" y="1554391"/>
                  <a:pt x="1593923" y="1567913"/>
                </a:cubicBezTo>
                <a:cubicBezTo>
                  <a:pt x="1584339" y="1584684"/>
                  <a:pt x="1575852" y="1602093"/>
                  <a:pt x="1568006" y="1619745"/>
                </a:cubicBezTo>
                <a:cubicBezTo>
                  <a:pt x="1558559" y="1641001"/>
                  <a:pt x="1550256" y="1662756"/>
                  <a:pt x="1542088" y="1684535"/>
                </a:cubicBezTo>
                <a:cubicBezTo>
                  <a:pt x="1537292" y="1697324"/>
                  <a:pt x="1535907" y="1711550"/>
                  <a:pt x="1529130" y="1723409"/>
                </a:cubicBezTo>
                <a:cubicBezTo>
                  <a:pt x="1518415" y="1742160"/>
                  <a:pt x="1502808" y="1757667"/>
                  <a:pt x="1490254" y="1775241"/>
                </a:cubicBezTo>
                <a:cubicBezTo>
                  <a:pt x="1481201" y="1787914"/>
                  <a:pt x="1472063" y="1800593"/>
                  <a:pt x="1464336" y="1814115"/>
                </a:cubicBezTo>
                <a:cubicBezTo>
                  <a:pt x="1409383" y="1910276"/>
                  <a:pt x="1468031" y="1819682"/>
                  <a:pt x="1412501" y="1930736"/>
                </a:cubicBezTo>
                <a:cubicBezTo>
                  <a:pt x="1405536" y="1944665"/>
                  <a:pt x="1393549" y="1955681"/>
                  <a:pt x="1386584" y="1969610"/>
                </a:cubicBezTo>
                <a:cubicBezTo>
                  <a:pt x="1337114" y="2068546"/>
                  <a:pt x="1428751" y="1934986"/>
                  <a:pt x="1334749" y="2060316"/>
                </a:cubicBezTo>
                <a:cubicBezTo>
                  <a:pt x="1319561" y="2121065"/>
                  <a:pt x="1321948" y="2127445"/>
                  <a:pt x="1282914" y="2189895"/>
                </a:cubicBezTo>
                <a:cubicBezTo>
                  <a:pt x="1276438" y="2200255"/>
                  <a:pt x="1264327" y="2206037"/>
                  <a:pt x="1256996" y="2215811"/>
                </a:cubicBezTo>
                <a:cubicBezTo>
                  <a:pt x="1238307" y="2240729"/>
                  <a:pt x="1222440" y="2267643"/>
                  <a:pt x="1205162" y="2293559"/>
                </a:cubicBezTo>
                <a:cubicBezTo>
                  <a:pt x="1196523" y="2306517"/>
                  <a:pt x="1190257" y="2321421"/>
                  <a:pt x="1179244" y="2332433"/>
                </a:cubicBezTo>
                <a:lnTo>
                  <a:pt x="1114450" y="2397223"/>
                </a:lnTo>
                <a:cubicBezTo>
                  <a:pt x="1097172" y="2414500"/>
                  <a:pt x="1084471" y="2438128"/>
                  <a:pt x="1062616" y="2449055"/>
                </a:cubicBezTo>
                <a:cubicBezTo>
                  <a:pt x="1036698" y="2462013"/>
                  <a:pt x="1011410" y="2476314"/>
                  <a:pt x="984863" y="2487928"/>
                </a:cubicBezTo>
                <a:cubicBezTo>
                  <a:pt x="942240" y="2506574"/>
                  <a:pt x="897517" y="2520265"/>
                  <a:pt x="855276" y="2539760"/>
                </a:cubicBezTo>
                <a:cubicBezTo>
                  <a:pt x="777446" y="2575680"/>
                  <a:pt x="857197" y="2576419"/>
                  <a:pt x="725689" y="2591592"/>
                </a:cubicBezTo>
                <a:cubicBezTo>
                  <a:pt x="644045" y="2601012"/>
                  <a:pt x="561545" y="2600231"/>
                  <a:pt x="479473" y="2604550"/>
                </a:cubicBezTo>
                <a:cubicBezTo>
                  <a:pt x="450805" y="2602502"/>
                  <a:pt x="318083" y="2608086"/>
                  <a:pt x="259175" y="2578634"/>
                </a:cubicBezTo>
                <a:cubicBezTo>
                  <a:pt x="245245" y="2571669"/>
                  <a:pt x="233257" y="2561357"/>
                  <a:pt x="220298" y="2552718"/>
                </a:cubicBezTo>
                <a:cubicBezTo>
                  <a:pt x="215979" y="2526802"/>
                  <a:pt x="213040" y="2500618"/>
                  <a:pt x="207340" y="2474970"/>
                </a:cubicBezTo>
                <a:cubicBezTo>
                  <a:pt x="187188" y="2384292"/>
                  <a:pt x="197426" y="2499333"/>
                  <a:pt x="181422" y="2371307"/>
                </a:cubicBezTo>
                <a:cubicBezTo>
                  <a:pt x="171186" y="2289424"/>
                  <a:pt x="164144" y="2207173"/>
                  <a:pt x="155505" y="2125106"/>
                </a:cubicBezTo>
                <a:cubicBezTo>
                  <a:pt x="164144" y="1887543"/>
                  <a:pt x="177708" y="1650109"/>
                  <a:pt x="181422" y="1412418"/>
                </a:cubicBezTo>
                <a:cubicBezTo>
                  <a:pt x="183800" y="1260223"/>
                  <a:pt x="187988" y="1276273"/>
                  <a:pt x="129587" y="1334670"/>
                </a:cubicBezTo>
                <a:cubicBezTo>
                  <a:pt x="93758" y="1442158"/>
                  <a:pt x="153900" y="1273098"/>
                  <a:pt x="64794" y="1451292"/>
                </a:cubicBezTo>
                <a:cubicBezTo>
                  <a:pt x="56155" y="1468569"/>
                  <a:pt x="46486" y="1485368"/>
                  <a:pt x="38876" y="1503123"/>
                </a:cubicBezTo>
                <a:cubicBezTo>
                  <a:pt x="33495" y="1515677"/>
                  <a:pt x="32027" y="1529780"/>
                  <a:pt x="25918" y="1541997"/>
                </a:cubicBezTo>
                <a:cubicBezTo>
                  <a:pt x="18953" y="1555927"/>
                  <a:pt x="8639" y="1567913"/>
                  <a:pt x="0" y="1580871"/>
                </a:cubicBezTo>
                <a:cubicBezTo>
                  <a:pt x="4320" y="1511762"/>
                  <a:pt x="5710" y="1442407"/>
                  <a:pt x="12959" y="1373544"/>
                </a:cubicBezTo>
                <a:cubicBezTo>
                  <a:pt x="14389" y="1359960"/>
                  <a:pt x="17385" y="1345336"/>
                  <a:pt x="25918" y="1334670"/>
                </a:cubicBezTo>
                <a:cubicBezTo>
                  <a:pt x="44188" y="1311834"/>
                  <a:pt x="78060" y="1304332"/>
                  <a:pt x="103670" y="1295796"/>
                </a:cubicBezTo>
                <a:cubicBezTo>
                  <a:pt x="129587" y="1317393"/>
                  <a:pt x="156207" y="1338174"/>
                  <a:pt x="181422" y="1360586"/>
                </a:cubicBezTo>
                <a:cubicBezTo>
                  <a:pt x="195119" y="1372761"/>
                  <a:pt x="205637" y="1388465"/>
                  <a:pt x="220298" y="1399460"/>
                </a:cubicBezTo>
                <a:cubicBezTo>
                  <a:pt x="240448" y="1414572"/>
                  <a:pt x="264596" y="1423695"/>
                  <a:pt x="285092" y="1438334"/>
                </a:cubicBezTo>
                <a:cubicBezTo>
                  <a:pt x="318777" y="1462393"/>
                  <a:pt x="308370" y="1470488"/>
                  <a:pt x="336927" y="1503123"/>
                </a:cubicBezTo>
                <a:cubicBezTo>
                  <a:pt x="404775" y="1580659"/>
                  <a:pt x="401721" y="1535999"/>
                  <a:pt x="401721" y="1580871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265599" y="1438333"/>
            <a:ext cx="4446188" cy="1749790"/>
          </a:xfrm>
          <a:custGeom>
            <a:avLst/>
            <a:gdLst>
              <a:gd name="connsiteX0" fmla="*/ 0 w 4446188"/>
              <a:gd name="connsiteY0" fmla="*/ 272118 h 1749790"/>
              <a:gd name="connsiteX1" fmla="*/ 220298 w 4446188"/>
              <a:gd name="connsiteY1" fmla="*/ 246202 h 1749790"/>
              <a:gd name="connsiteX2" fmla="*/ 466514 w 4446188"/>
              <a:gd name="connsiteY2" fmla="*/ 142538 h 1749790"/>
              <a:gd name="connsiteX3" fmla="*/ 738647 w 4446188"/>
              <a:gd name="connsiteY3" fmla="*/ 77748 h 1749790"/>
              <a:gd name="connsiteX4" fmla="*/ 1282913 w 4446188"/>
              <a:gd name="connsiteY4" fmla="*/ 116622 h 1749790"/>
              <a:gd name="connsiteX5" fmla="*/ 1360666 w 4446188"/>
              <a:gd name="connsiteY5" fmla="*/ 129580 h 1749790"/>
              <a:gd name="connsiteX6" fmla="*/ 1529129 w 4446188"/>
              <a:gd name="connsiteY6" fmla="*/ 116622 h 1749790"/>
              <a:gd name="connsiteX7" fmla="*/ 1645758 w 4446188"/>
              <a:gd name="connsiteY7" fmla="*/ 77748 h 1749790"/>
              <a:gd name="connsiteX8" fmla="*/ 2138189 w 4446188"/>
              <a:gd name="connsiteY8" fmla="*/ 0 h 1749790"/>
              <a:gd name="connsiteX9" fmla="*/ 2643579 w 4446188"/>
              <a:gd name="connsiteY9" fmla="*/ 12958 h 1749790"/>
              <a:gd name="connsiteX10" fmla="*/ 2786125 w 4446188"/>
              <a:gd name="connsiteY10" fmla="*/ 51832 h 1749790"/>
              <a:gd name="connsiteX11" fmla="*/ 2902754 w 4446188"/>
              <a:gd name="connsiteY11" fmla="*/ 90706 h 1749790"/>
              <a:gd name="connsiteX12" fmla="*/ 3045300 w 4446188"/>
              <a:gd name="connsiteY12" fmla="*/ 142538 h 1749790"/>
              <a:gd name="connsiteX13" fmla="*/ 3524773 w 4446188"/>
              <a:gd name="connsiteY13" fmla="*/ 168454 h 1749790"/>
              <a:gd name="connsiteX14" fmla="*/ 3706195 w 4446188"/>
              <a:gd name="connsiteY14" fmla="*/ 194370 h 1749790"/>
              <a:gd name="connsiteX15" fmla="*/ 3809865 w 4446188"/>
              <a:gd name="connsiteY15" fmla="*/ 233244 h 1749790"/>
              <a:gd name="connsiteX16" fmla="*/ 3913534 w 4446188"/>
              <a:gd name="connsiteY16" fmla="*/ 259160 h 1749790"/>
              <a:gd name="connsiteX17" fmla="*/ 4017204 w 4446188"/>
              <a:gd name="connsiteY17" fmla="*/ 298034 h 1749790"/>
              <a:gd name="connsiteX18" fmla="*/ 4056080 w 4446188"/>
              <a:gd name="connsiteY18" fmla="*/ 336907 h 1749790"/>
              <a:gd name="connsiteX19" fmla="*/ 4159750 w 4446188"/>
              <a:gd name="connsiteY19" fmla="*/ 388739 h 1749790"/>
              <a:gd name="connsiteX20" fmla="*/ 4263420 w 4446188"/>
              <a:gd name="connsiteY20" fmla="*/ 466487 h 1749790"/>
              <a:gd name="connsiteX21" fmla="*/ 4328214 w 4446188"/>
              <a:gd name="connsiteY21" fmla="*/ 531277 h 1749790"/>
              <a:gd name="connsiteX22" fmla="*/ 4418925 w 4446188"/>
              <a:gd name="connsiteY22" fmla="*/ 596067 h 1749790"/>
              <a:gd name="connsiteX23" fmla="*/ 4444842 w 4446188"/>
              <a:gd name="connsiteY23" fmla="*/ 634941 h 1749790"/>
              <a:gd name="connsiteX24" fmla="*/ 4393007 w 4446188"/>
              <a:gd name="connsiteY24" fmla="*/ 764520 h 1749790"/>
              <a:gd name="connsiteX25" fmla="*/ 4380048 w 4446188"/>
              <a:gd name="connsiteY25" fmla="*/ 803394 h 1749790"/>
              <a:gd name="connsiteX26" fmla="*/ 4341172 w 4446188"/>
              <a:gd name="connsiteY26" fmla="*/ 855226 h 1749790"/>
              <a:gd name="connsiteX27" fmla="*/ 4315255 w 4446188"/>
              <a:gd name="connsiteY27" fmla="*/ 894100 h 1749790"/>
              <a:gd name="connsiteX28" fmla="*/ 4289337 w 4446188"/>
              <a:gd name="connsiteY28" fmla="*/ 920016 h 1749790"/>
              <a:gd name="connsiteX29" fmla="*/ 4198626 w 4446188"/>
              <a:gd name="connsiteY29" fmla="*/ 1049595 h 1749790"/>
              <a:gd name="connsiteX30" fmla="*/ 4159750 w 4446188"/>
              <a:gd name="connsiteY30" fmla="*/ 1088469 h 1749790"/>
              <a:gd name="connsiteX31" fmla="*/ 4081998 w 4446188"/>
              <a:gd name="connsiteY31" fmla="*/ 1114385 h 1749790"/>
              <a:gd name="connsiteX32" fmla="*/ 4043122 w 4446188"/>
              <a:gd name="connsiteY32" fmla="*/ 1140301 h 1749790"/>
              <a:gd name="connsiteX33" fmla="*/ 3783947 w 4446188"/>
              <a:gd name="connsiteY33" fmla="*/ 1166217 h 1749790"/>
              <a:gd name="connsiteX34" fmla="*/ 3667319 w 4446188"/>
              <a:gd name="connsiteY34" fmla="*/ 1256923 h 1749790"/>
              <a:gd name="connsiteX35" fmla="*/ 3576608 w 4446188"/>
              <a:gd name="connsiteY35" fmla="*/ 1347628 h 1749790"/>
              <a:gd name="connsiteX36" fmla="*/ 3537731 w 4446188"/>
              <a:gd name="connsiteY36" fmla="*/ 1386502 h 1749790"/>
              <a:gd name="connsiteX37" fmla="*/ 3472938 w 4446188"/>
              <a:gd name="connsiteY37" fmla="*/ 1399460 h 1749790"/>
              <a:gd name="connsiteX38" fmla="*/ 3447020 w 4446188"/>
              <a:gd name="connsiteY38" fmla="*/ 1425376 h 1749790"/>
              <a:gd name="connsiteX39" fmla="*/ 3343351 w 4446188"/>
              <a:gd name="connsiteY39" fmla="*/ 1451292 h 1749790"/>
              <a:gd name="connsiteX40" fmla="*/ 3226722 w 4446188"/>
              <a:gd name="connsiteY40" fmla="*/ 1477208 h 1749790"/>
              <a:gd name="connsiteX41" fmla="*/ 3161928 w 4446188"/>
              <a:gd name="connsiteY41" fmla="*/ 1516082 h 1749790"/>
              <a:gd name="connsiteX42" fmla="*/ 3058259 w 4446188"/>
              <a:gd name="connsiteY42" fmla="*/ 1529040 h 1749790"/>
              <a:gd name="connsiteX43" fmla="*/ 2526951 w 4446188"/>
              <a:gd name="connsiteY43" fmla="*/ 1541998 h 1749790"/>
              <a:gd name="connsiteX44" fmla="*/ 2423281 w 4446188"/>
              <a:gd name="connsiteY44" fmla="*/ 1554956 h 1749790"/>
              <a:gd name="connsiteX45" fmla="*/ 2332570 w 4446188"/>
              <a:gd name="connsiteY45" fmla="*/ 1567914 h 1749790"/>
              <a:gd name="connsiteX46" fmla="*/ 1788304 w 4446188"/>
              <a:gd name="connsiteY46" fmla="*/ 1554956 h 1749790"/>
              <a:gd name="connsiteX47" fmla="*/ 1775345 w 4446188"/>
              <a:gd name="connsiteY47" fmla="*/ 1516082 h 1749790"/>
              <a:gd name="connsiteX48" fmla="*/ 1827180 w 4446188"/>
              <a:gd name="connsiteY48" fmla="*/ 1425376 h 1749790"/>
              <a:gd name="connsiteX49" fmla="*/ 1853097 w 4446188"/>
              <a:gd name="connsiteY49" fmla="*/ 1386502 h 1749790"/>
              <a:gd name="connsiteX50" fmla="*/ 1930850 w 4446188"/>
              <a:gd name="connsiteY50" fmla="*/ 1334670 h 1749790"/>
              <a:gd name="connsiteX51" fmla="*/ 1969726 w 4446188"/>
              <a:gd name="connsiteY51" fmla="*/ 1308754 h 1749790"/>
              <a:gd name="connsiteX52" fmla="*/ 1943808 w 4446188"/>
              <a:gd name="connsiteY52" fmla="*/ 1399460 h 1749790"/>
              <a:gd name="connsiteX53" fmla="*/ 1930850 w 4446188"/>
              <a:gd name="connsiteY53" fmla="*/ 1438334 h 1749790"/>
              <a:gd name="connsiteX54" fmla="*/ 1853097 w 4446188"/>
              <a:gd name="connsiteY54" fmla="*/ 1490166 h 1749790"/>
              <a:gd name="connsiteX55" fmla="*/ 1814221 w 4446188"/>
              <a:gd name="connsiteY55" fmla="*/ 1516082 h 1749790"/>
              <a:gd name="connsiteX56" fmla="*/ 1801262 w 4446188"/>
              <a:gd name="connsiteY56" fmla="*/ 1554956 h 1749790"/>
              <a:gd name="connsiteX57" fmla="*/ 1762386 w 4446188"/>
              <a:gd name="connsiteY57" fmla="*/ 1580872 h 1749790"/>
              <a:gd name="connsiteX58" fmla="*/ 1801262 w 4446188"/>
              <a:gd name="connsiteY58" fmla="*/ 1632703 h 1749790"/>
              <a:gd name="connsiteX59" fmla="*/ 1904932 w 4446188"/>
              <a:gd name="connsiteY59" fmla="*/ 1723409 h 1749790"/>
              <a:gd name="connsiteX60" fmla="*/ 1904932 w 4446188"/>
              <a:gd name="connsiteY60" fmla="*/ 1723409 h 1749790"/>
              <a:gd name="connsiteX61" fmla="*/ 1956767 w 4446188"/>
              <a:gd name="connsiteY61" fmla="*/ 1749325 h 174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446188" h="1749790">
                <a:moveTo>
                  <a:pt x="0" y="272118"/>
                </a:moveTo>
                <a:cubicBezTo>
                  <a:pt x="20509" y="270409"/>
                  <a:pt x="170958" y="263822"/>
                  <a:pt x="220298" y="246202"/>
                </a:cubicBezTo>
                <a:cubicBezTo>
                  <a:pt x="530037" y="135587"/>
                  <a:pt x="132738" y="253790"/>
                  <a:pt x="466514" y="142538"/>
                </a:cubicBezTo>
                <a:cubicBezTo>
                  <a:pt x="567448" y="108895"/>
                  <a:pt x="635997" y="98277"/>
                  <a:pt x="738647" y="77748"/>
                </a:cubicBezTo>
                <a:lnTo>
                  <a:pt x="1282913" y="116622"/>
                </a:lnTo>
                <a:cubicBezTo>
                  <a:pt x="1309097" y="118804"/>
                  <a:pt x="1334391" y="129580"/>
                  <a:pt x="1360666" y="129580"/>
                </a:cubicBezTo>
                <a:cubicBezTo>
                  <a:pt x="1416986" y="129580"/>
                  <a:pt x="1472975" y="120941"/>
                  <a:pt x="1529129" y="116622"/>
                </a:cubicBezTo>
                <a:cubicBezTo>
                  <a:pt x="1568005" y="103664"/>
                  <a:pt x="1605910" y="87311"/>
                  <a:pt x="1645758" y="77748"/>
                </a:cubicBezTo>
                <a:cubicBezTo>
                  <a:pt x="1794578" y="42033"/>
                  <a:pt x="1991819" y="19958"/>
                  <a:pt x="2138189" y="0"/>
                </a:cubicBezTo>
                <a:cubicBezTo>
                  <a:pt x="2306652" y="4319"/>
                  <a:pt x="2475597" y="-480"/>
                  <a:pt x="2643579" y="12958"/>
                </a:cubicBezTo>
                <a:cubicBezTo>
                  <a:pt x="2692673" y="16885"/>
                  <a:pt x="2738951" y="37681"/>
                  <a:pt x="2786125" y="51832"/>
                </a:cubicBezTo>
                <a:cubicBezTo>
                  <a:pt x="2825376" y="63607"/>
                  <a:pt x="2864384" y="76318"/>
                  <a:pt x="2902754" y="90706"/>
                </a:cubicBezTo>
                <a:cubicBezTo>
                  <a:pt x="3019260" y="134393"/>
                  <a:pt x="2956448" y="122794"/>
                  <a:pt x="3045300" y="142538"/>
                </a:cubicBezTo>
                <a:cubicBezTo>
                  <a:pt x="3222383" y="181888"/>
                  <a:pt x="3234491" y="159383"/>
                  <a:pt x="3524773" y="168454"/>
                </a:cubicBezTo>
                <a:cubicBezTo>
                  <a:pt x="3597345" y="176517"/>
                  <a:pt x="3640180" y="177867"/>
                  <a:pt x="3706195" y="194370"/>
                </a:cubicBezTo>
                <a:cubicBezTo>
                  <a:pt x="3751897" y="205795"/>
                  <a:pt x="3758344" y="217392"/>
                  <a:pt x="3809865" y="233244"/>
                </a:cubicBezTo>
                <a:cubicBezTo>
                  <a:pt x="3843910" y="243719"/>
                  <a:pt x="3878978" y="250521"/>
                  <a:pt x="3913534" y="259160"/>
                </a:cubicBezTo>
                <a:cubicBezTo>
                  <a:pt x="3955275" y="269595"/>
                  <a:pt x="3980714" y="271972"/>
                  <a:pt x="4017204" y="298034"/>
                </a:cubicBezTo>
                <a:cubicBezTo>
                  <a:pt x="4032117" y="308685"/>
                  <a:pt x="4040619" y="327069"/>
                  <a:pt x="4056080" y="336907"/>
                </a:cubicBezTo>
                <a:cubicBezTo>
                  <a:pt x="4088676" y="357648"/>
                  <a:pt x="4128841" y="365559"/>
                  <a:pt x="4159750" y="388739"/>
                </a:cubicBezTo>
                <a:cubicBezTo>
                  <a:pt x="4194307" y="414655"/>
                  <a:pt x="4232876" y="435945"/>
                  <a:pt x="4263420" y="466487"/>
                </a:cubicBezTo>
                <a:cubicBezTo>
                  <a:pt x="4285018" y="488084"/>
                  <a:pt x="4302800" y="514335"/>
                  <a:pt x="4328214" y="531277"/>
                </a:cubicBezTo>
                <a:cubicBezTo>
                  <a:pt x="4385060" y="569173"/>
                  <a:pt x="4354630" y="547849"/>
                  <a:pt x="4418925" y="596067"/>
                </a:cubicBezTo>
                <a:cubicBezTo>
                  <a:pt x="4427564" y="609025"/>
                  <a:pt x="4443122" y="619462"/>
                  <a:pt x="4444842" y="634941"/>
                </a:cubicBezTo>
                <a:cubicBezTo>
                  <a:pt x="4452297" y="702039"/>
                  <a:pt x="4427948" y="717935"/>
                  <a:pt x="4393007" y="764520"/>
                </a:cubicBezTo>
                <a:cubicBezTo>
                  <a:pt x="4388687" y="777478"/>
                  <a:pt x="4386825" y="791535"/>
                  <a:pt x="4380048" y="803394"/>
                </a:cubicBezTo>
                <a:cubicBezTo>
                  <a:pt x="4369332" y="822145"/>
                  <a:pt x="4353725" y="837652"/>
                  <a:pt x="4341172" y="855226"/>
                </a:cubicBezTo>
                <a:cubicBezTo>
                  <a:pt x="4332120" y="867899"/>
                  <a:pt x="4324984" y="881939"/>
                  <a:pt x="4315255" y="894100"/>
                </a:cubicBezTo>
                <a:cubicBezTo>
                  <a:pt x="4307623" y="903640"/>
                  <a:pt x="4296668" y="910242"/>
                  <a:pt x="4289337" y="920016"/>
                </a:cubicBezTo>
                <a:cubicBezTo>
                  <a:pt x="4244715" y="979509"/>
                  <a:pt x="4242885" y="997963"/>
                  <a:pt x="4198626" y="1049595"/>
                </a:cubicBezTo>
                <a:cubicBezTo>
                  <a:pt x="4186699" y="1063509"/>
                  <a:pt x="4175770" y="1079570"/>
                  <a:pt x="4159750" y="1088469"/>
                </a:cubicBezTo>
                <a:cubicBezTo>
                  <a:pt x="4135868" y="1101736"/>
                  <a:pt x="4104729" y="1099232"/>
                  <a:pt x="4081998" y="1114385"/>
                </a:cubicBezTo>
                <a:cubicBezTo>
                  <a:pt x="4069039" y="1123024"/>
                  <a:pt x="4057705" y="1134833"/>
                  <a:pt x="4043122" y="1140301"/>
                </a:cubicBezTo>
                <a:cubicBezTo>
                  <a:pt x="3987567" y="1161133"/>
                  <a:pt x="3785329" y="1166125"/>
                  <a:pt x="3783947" y="1166217"/>
                </a:cubicBezTo>
                <a:cubicBezTo>
                  <a:pt x="3745071" y="1196452"/>
                  <a:pt x="3698086" y="1218467"/>
                  <a:pt x="3667319" y="1256923"/>
                </a:cubicBezTo>
                <a:cubicBezTo>
                  <a:pt x="3561793" y="1388821"/>
                  <a:pt x="3663252" y="1275429"/>
                  <a:pt x="3576608" y="1347628"/>
                </a:cubicBezTo>
                <a:cubicBezTo>
                  <a:pt x="3562529" y="1359360"/>
                  <a:pt x="3554123" y="1378307"/>
                  <a:pt x="3537731" y="1386502"/>
                </a:cubicBezTo>
                <a:cubicBezTo>
                  <a:pt x="3518031" y="1396352"/>
                  <a:pt x="3494536" y="1395141"/>
                  <a:pt x="3472938" y="1399460"/>
                </a:cubicBezTo>
                <a:cubicBezTo>
                  <a:pt x="3464299" y="1408099"/>
                  <a:pt x="3458364" y="1420839"/>
                  <a:pt x="3447020" y="1425376"/>
                </a:cubicBezTo>
                <a:cubicBezTo>
                  <a:pt x="3413948" y="1438604"/>
                  <a:pt x="3377143" y="1440029"/>
                  <a:pt x="3343351" y="1451292"/>
                </a:cubicBezTo>
                <a:cubicBezTo>
                  <a:pt x="3279547" y="1472558"/>
                  <a:pt x="3317948" y="1462004"/>
                  <a:pt x="3226722" y="1477208"/>
                </a:cubicBezTo>
                <a:cubicBezTo>
                  <a:pt x="3205124" y="1490166"/>
                  <a:pt x="3186001" y="1508675"/>
                  <a:pt x="3161928" y="1516082"/>
                </a:cubicBezTo>
                <a:cubicBezTo>
                  <a:pt x="3128643" y="1526323"/>
                  <a:pt x="3093055" y="1527620"/>
                  <a:pt x="3058259" y="1529040"/>
                </a:cubicBezTo>
                <a:cubicBezTo>
                  <a:pt x="2881251" y="1536264"/>
                  <a:pt x="2704054" y="1537679"/>
                  <a:pt x="2526951" y="1541998"/>
                </a:cubicBezTo>
                <a:lnTo>
                  <a:pt x="2423281" y="1554956"/>
                </a:lnTo>
                <a:cubicBezTo>
                  <a:pt x="2393005" y="1558993"/>
                  <a:pt x="2363114" y="1567914"/>
                  <a:pt x="2332570" y="1567914"/>
                </a:cubicBezTo>
                <a:cubicBezTo>
                  <a:pt x="2151097" y="1567914"/>
                  <a:pt x="1969726" y="1559275"/>
                  <a:pt x="1788304" y="1554956"/>
                </a:cubicBezTo>
                <a:cubicBezTo>
                  <a:pt x="1783984" y="1541998"/>
                  <a:pt x="1773651" y="1529636"/>
                  <a:pt x="1775345" y="1516082"/>
                </a:cubicBezTo>
                <a:cubicBezTo>
                  <a:pt x="1783972" y="1447066"/>
                  <a:pt x="1796279" y="1464001"/>
                  <a:pt x="1827180" y="1425376"/>
                </a:cubicBezTo>
                <a:cubicBezTo>
                  <a:pt x="1836909" y="1413215"/>
                  <a:pt x="1841376" y="1396757"/>
                  <a:pt x="1853097" y="1386502"/>
                </a:cubicBezTo>
                <a:cubicBezTo>
                  <a:pt x="1876539" y="1365991"/>
                  <a:pt x="1904932" y="1351947"/>
                  <a:pt x="1930850" y="1334670"/>
                </a:cubicBezTo>
                <a:lnTo>
                  <a:pt x="1969726" y="1308754"/>
                </a:lnTo>
                <a:cubicBezTo>
                  <a:pt x="1991676" y="1396553"/>
                  <a:pt x="1990598" y="1329277"/>
                  <a:pt x="1943808" y="1399460"/>
                </a:cubicBezTo>
                <a:cubicBezTo>
                  <a:pt x="1936231" y="1410825"/>
                  <a:pt x="1940509" y="1428676"/>
                  <a:pt x="1930850" y="1438334"/>
                </a:cubicBezTo>
                <a:cubicBezTo>
                  <a:pt x="1908824" y="1460359"/>
                  <a:pt x="1879015" y="1472889"/>
                  <a:pt x="1853097" y="1490166"/>
                </a:cubicBezTo>
                <a:lnTo>
                  <a:pt x="1814221" y="1516082"/>
                </a:lnTo>
                <a:cubicBezTo>
                  <a:pt x="1809901" y="1529040"/>
                  <a:pt x="1809795" y="1544290"/>
                  <a:pt x="1801262" y="1554956"/>
                </a:cubicBezTo>
                <a:cubicBezTo>
                  <a:pt x="1791533" y="1567117"/>
                  <a:pt x="1762386" y="1565298"/>
                  <a:pt x="1762386" y="1580872"/>
                </a:cubicBezTo>
                <a:cubicBezTo>
                  <a:pt x="1762386" y="1602469"/>
                  <a:pt x="1788709" y="1615129"/>
                  <a:pt x="1801262" y="1632703"/>
                </a:cubicBezTo>
                <a:cubicBezTo>
                  <a:pt x="1850349" y="1701420"/>
                  <a:pt x="1802441" y="1655085"/>
                  <a:pt x="1904932" y="1723409"/>
                </a:cubicBezTo>
                <a:lnTo>
                  <a:pt x="1904932" y="1723409"/>
                </a:lnTo>
                <a:cubicBezTo>
                  <a:pt x="1936959" y="1755433"/>
                  <a:pt x="1918633" y="1749325"/>
                  <a:pt x="1956767" y="1749325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732113" y="2833418"/>
            <a:ext cx="2406155" cy="3140201"/>
          </a:xfrm>
          <a:custGeom>
            <a:avLst/>
            <a:gdLst>
              <a:gd name="connsiteX0" fmla="*/ 0 w 2406155"/>
              <a:gd name="connsiteY0" fmla="*/ 3140201 h 3140201"/>
              <a:gd name="connsiteX1" fmla="*/ 90711 w 2406155"/>
              <a:gd name="connsiteY1" fmla="*/ 3075411 h 3140201"/>
              <a:gd name="connsiteX2" fmla="*/ 233257 w 2406155"/>
              <a:gd name="connsiteY2" fmla="*/ 2958790 h 3140201"/>
              <a:gd name="connsiteX3" fmla="*/ 311009 w 2406155"/>
              <a:gd name="connsiteY3" fmla="*/ 2855126 h 3140201"/>
              <a:gd name="connsiteX4" fmla="*/ 336927 w 2406155"/>
              <a:gd name="connsiteY4" fmla="*/ 2790336 h 3140201"/>
              <a:gd name="connsiteX5" fmla="*/ 388761 w 2406155"/>
              <a:gd name="connsiteY5" fmla="*/ 2751462 h 3140201"/>
              <a:gd name="connsiteX6" fmla="*/ 466514 w 2406155"/>
              <a:gd name="connsiteY6" fmla="*/ 2621883 h 3140201"/>
              <a:gd name="connsiteX7" fmla="*/ 505390 w 2406155"/>
              <a:gd name="connsiteY7" fmla="*/ 2583009 h 3140201"/>
              <a:gd name="connsiteX8" fmla="*/ 518349 w 2406155"/>
              <a:gd name="connsiteY8" fmla="*/ 2544135 h 3140201"/>
              <a:gd name="connsiteX9" fmla="*/ 609060 w 2406155"/>
              <a:gd name="connsiteY9" fmla="*/ 2466387 h 3140201"/>
              <a:gd name="connsiteX10" fmla="*/ 647936 w 2406155"/>
              <a:gd name="connsiteY10" fmla="*/ 2453429 h 3140201"/>
              <a:gd name="connsiteX11" fmla="*/ 712730 w 2406155"/>
              <a:gd name="connsiteY11" fmla="*/ 2375682 h 3140201"/>
              <a:gd name="connsiteX12" fmla="*/ 764564 w 2406155"/>
              <a:gd name="connsiteY12" fmla="*/ 2310892 h 3140201"/>
              <a:gd name="connsiteX13" fmla="*/ 829358 w 2406155"/>
              <a:gd name="connsiteY13" fmla="*/ 2246102 h 3140201"/>
              <a:gd name="connsiteX14" fmla="*/ 855275 w 2406155"/>
              <a:gd name="connsiteY14" fmla="*/ 2207228 h 3140201"/>
              <a:gd name="connsiteX15" fmla="*/ 881193 w 2406155"/>
              <a:gd name="connsiteY15" fmla="*/ 2142438 h 3140201"/>
              <a:gd name="connsiteX16" fmla="*/ 920069 w 2406155"/>
              <a:gd name="connsiteY16" fmla="*/ 2116522 h 3140201"/>
              <a:gd name="connsiteX17" fmla="*/ 958945 w 2406155"/>
              <a:gd name="connsiteY17" fmla="*/ 2025817 h 3140201"/>
              <a:gd name="connsiteX18" fmla="*/ 984863 w 2406155"/>
              <a:gd name="connsiteY18" fmla="*/ 1961027 h 3140201"/>
              <a:gd name="connsiteX19" fmla="*/ 1023739 w 2406155"/>
              <a:gd name="connsiteY19" fmla="*/ 1909195 h 3140201"/>
              <a:gd name="connsiteX20" fmla="*/ 1075574 w 2406155"/>
              <a:gd name="connsiteY20" fmla="*/ 1831447 h 3140201"/>
              <a:gd name="connsiteX21" fmla="*/ 1114450 w 2406155"/>
              <a:gd name="connsiteY21" fmla="*/ 1779616 h 3140201"/>
              <a:gd name="connsiteX22" fmla="*/ 1218120 w 2406155"/>
              <a:gd name="connsiteY22" fmla="*/ 1624120 h 3140201"/>
              <a:gd name="connsiteX23" fmla="*/ 1244037 w 2406155"/>
              <a:gd name="connsiteY23" fmla="*/ 1585246 h 3140201"/>
              <a:gd name="connsiteX24" fmla="*/ 1269955 w 2406155"/>
              <a:gd name="connsiteY24" fmla="*/ 1559330 h 3140201"/>
              <a:gd name="connsiteX25" fmla="*/ 1386583 w 2406155"/>
              <a:gd name="connsiteY25" fmla="*/ 1429751 h 3140201"/>
              <a:gd name="connsiteX26" fmla="*/ 1477294 w 2406155"/>
              <a:gd name="connsiteY26" fmla="*/ 1377919 h 3140201"/>
              <a:gd name="connsiteX27" fmla="*/ 1568005 w 2406155"/>
              <a:gd name="connsiteY27" fmla="*/ 1339045 h 3140201"/>
              <a:gd name="connsiteX28" fmla="*/ 1632799 w 2406155"/>
              <a:gd name="connsiteY28" fmla="*/ 1261297 h 3140201"/>
              <a:gd name="connsiteX29" fmla="*/ 1710551 w 2406155"/>
              <a:gd name="connsiteY29" fmla="*/ 1170591 h 3140201"/>
              <a:gd name="connsiteX30" fmla="*/ 1801262 w 2406155"/>
              <a:gd name="connsiteY30" fmla="*/ 1105802 h 3140201"/>
              <a:gd name="connsiteX31" fmla="*/ 1879015 w 2406155"/>
              <a:gd name="connsiteY31" fmla="*/ 1028054 h 3140201"/>
              <a:gd name="connsiteX32" fmla="*/ 1930850 w 2406155"/>
              <a:gd name="connsiteY32" fmla="*/ 989180 h 3140201"/>
              <a:gd name="connsiteX33" fmla="*/ 2008602 w 2406155"/>
              <a:gd name="connsiteY33" fmla="*/ 937348 h 3140201"/>
              <a:gd name="connsiteX34" fmla="*/ 2073396 w 2406155"/>
              <a:gd name="connsiteY34" fmla="*/ 859600 h 3140201"/>
              <a:gd name="connsiteX35" fmla="*/ 2112272 w 2406155"/>
              <a:gd name="connsiteY35" fmla="*/ 807769 h 3140201"/>
              <a:gd name="connsiteX36" fmla="*/ 2151148 w 2406155"/>
              <a:gd name="connsiteY36" fmla="*/ 742979 h 3140201"/>
              <a:gd name="connsiteX37" fmla="*/ 2177065 w 2406155"/>
              <a:gd name="connsiteY37" fmla="*/ 704105 h 3140201"/>
              <a:gd name="connsiteX38" fmla="*/ 2228900 w 2406155"/>
              <a:gd name="connsiteY38" fmla="*/ 678189 h 3140201"/>
              <a:gd name="connsiteX39" fmla="*/ 2267776 w 2406155"/>
              <a:gd name="connsiteY39" fmla="*/ 574525 h 3140201"/>
              <a:gd name="connsiteX40" fmla="*/ 2306653 w 2406155"/>
              <a:gd name="connsiteY40" fmla="*/ 522693 h 3140201"/>
              <a:gd name="connsiteX41" fmla="*/ 2358488 w 2406155"/>
              <a:gd name="connsiteY41" fmla="*/ 444946 h 3140201"/>
              <a:gd name="connsiteX42" fmla="*/ 2384405 w 2406155"/>
              <a:gd name="connsiteY42" fmla="*/ 406072 h 3140201"/>
              <a:gd name="connsiteX43" fmla="*/ 2384405 w 2406155"/>
              <a:gd name="connsiteY43" fmla="*/ 108039 h 3140201"/>
              <a:gd name="connsiteX44" fmla="*/ 2332570 w 2406155"/>
              <a:gd name="connsiteY44" fmla="*/ 43249 h 3140201"/>
              <a:gd name="connsiteX45" fmla="*/ 2228900 w 2406155"/>
              <a:gd name="connsiteY45" fmla="*/ 17333 h 3140201"/>
              <a:gd name="connsiteX46" fmla="*/ 1788304 w 2406155"/>
              <a:gd name="connsiteY46" fmla="*/ 56207 h 3140201"/>
              <a:gd name="connsiteX47" fmla="*/ 1684634 w 2406155"/>
              <a:gd name="connsiteY47" fmla="*/ 95081 h 3140201"/>
              <a:gd name="connsiteX48" fmla="*/ 1593923 w 2406155"/>
              <a:gd name="connsiteY48" fmla="*/ 108039 h 3140201"/>
              <a:gd name="connsiteX49" fmla="*/ 1334748 w 2406155"/>
              <a:gd name="connsiteY49" fmla="*/ 133955 h 3140201"/>
              <a:gd name="connsiteX50" fmla="*/ 1244037 w 2406155"/>
              <a:gd name="connsiteY50" fmla="*/ 146913 h 3140201"/>
              <a:gd name="connsiteX51" fmla="*/ 1153326 w 2406155"/>
              <a:gd name="connsiteY51" fmla="*/ 159871 h 3140201"/>
              <a:gd name="connsiteX52" fmla="*/ 1218120 w 2406155"/>
              <a:gd name="connsiteY52" fmla="*/ 95081 h 3140201"/>
              <a:gd name="connsiteX53" fmla="*/ 1308831 w 2406155"/>
              <a:gd name="connsiteY53" fmla="*/ 30291 h 3140201"/>
              <a:gd name="connsiteX54" fmla="*/ 1347707 w 2406155"/>
              <a:gd name="connsiteY54" fmla="*/ 4375 h 3140201"/>
              <a:gd name="connsiteX55" fmla="*/ 1308831 w 2406155"/>
              <a:gd name="connsiteY55" fmla="*/ 17333 h 3140201"/>
              <a:gd name="connsiteX56" fmla="*/ 1244037 w 2406155"/>
              <a:gd name="connsiteY56" fmla="*/ 82123 h 3140201"/>
              <a:gd name="connsiteX57" fmla="*/ 1127409 w 2406155"/>
              <a:gd name="connsiteY57" fmla="*/ 198744 h 3140201"/>
              <a:gd name="connsiteX58" fmla="*/ 1179244 w 2406155"/>
              <a:gd name="connsiteY58" fmla="*/ 224660 h 3140201"/>
              <a:gd name="connsiteX59" fmla="*/ 1205161 w 2406155"/>
              <a:gd name="connsiteY59" fmla="*/ 276492 h 3140201"/>
              <a:gd name="connsiteX60" fmla="*/ 1231078 w 2406155"/>
              <a:gd name="connsiteY60" fmla="*/ 354240 h 3140201"/>
              <a:gd name="connsiteX61" fmla="*/ 1244037 w 2406155"/>
              <a:gd name="connsiteY61" fmla="*/ 406072 h 3140201"/>
              <a:gd name="connsiteX62" fmla="*/ 1269955 w 2406155"/>
              <a:gd name="connsiteY62" fmla="*/ 457904 h 3140201"/>
              <a:gd name="connsiteX63" fmla="*/ 1282913 w 2406155"/>
              <a:gd name="connsiteY63" fmla="*/ 483820 h 314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406155" h="3140201">
                <a:moveTo>
                  <a:pt x="0" y="3140201"/>
                </a:moveTo>
                <a:cubicBezTo>
                  <a:pt x="165422" y="3040953"/>
                  <a:pt x="3252" y="3145373"/>
                  <a:pt x="90711" y="3075411"/>
                </a:cubicBezTo>
                <a:cubicBezTo>
                  <a:pt x="136938" y="3038432"/>
                  <a:pt x="194428" y="3006246"/>
                  <a:pt x="233257" y="2958790"/>
                </a:cubicBezTo>
                <a:cubicBezTo>
                  <a:pt x="260610" y="2925360"/>
                  <a:pt x="294966" y="2895230"/>
                  <a:pt x="311009" y="2855126"/>
                </a:cubicBezTo>
                <a:cubicBezTo>
                  <a:pt x="319648" y="2833529"/>
                  <a:pt x="322970" y="2808944"/>
                  <a:pt x="336927" y="2790336"/>
                </a:cubicBezTo>
                <a:cubicBezTo>
                  <a:pt x="349886" y="2773059"/>
                  <a:pt x="371483" y="2764420"/>
                  <a:pt x="388761" y="2751462"/>
                </a:cubicBezTo>
                <a:cubicBezTo>
                  <a:pt x="409213" y="2710563"/>
                  <a:pt x="435241" y="2653154"/>
                  <a:pt x="466514" y="2621883"/>
                </a:cubicBezTo>
                <a:lnTo>
                  <a:pt x="505390" y="2583009"/>
                </a:lnTo>
                <a:cubicBezTo>
                  <a:pt x="509710" y="2570051"/>
                  <a:pt x="510410" y="2555250"/>
                  <a:pt x="518349" y="2544135"/>
                </a:cubicBezTo>
                <a:cubicBezTo>
                  <a:pt x="536062" y="2519338"/>
                  <a:pt x="578621" y="2481606"/>
                  <a:pt x="609060" y="2466387"/>
                </a:cubicBezTo>
                <a:cubicBezTo>
                  <a:pt x="621278" y="2460279"/>
                  <a:pt x="634977" y="2457748"/>
                  <a:pt x="647936" y="2453429"/>
                </a:cubicBezTo>
                <a:cubicBezTo>
                  <a:pt x="766977" y="2294719"/>
                  <a:pt x="630338" y="2471802"/>
                  <a:pt x="712730" y="2375682"/>
                </a:cubicBezTo>
                <a:cubicBezTo>
                  <a:pt x="730730" y="2354683"/>
                  <a:pt x="746061" y="2331449"/>
                  <a:pt x="764564" y="2310892"/>
                </a:cubicBezTo>
                <a:cubicBezTo>
                  <a:pt x="784997" y="2288190"/>
                  <a:pt x="812415" y="2271515"/>
                  <a:pt x="829358" y="2246102"/>
                </a:cubicBezTo>
                <a:cubicBezTo>
                  <a:pt x="837997" y="2233144"/>
                  <a:pt x="848310" y="2221157"/>
                  <a:pt x="855275" y="2207228"/>
                </a:cubicBezTo>
                <a:cubicBezTo>
                  <a:pt x="865678" y="2186423"/>
                  <a:pt x="867673" y="2161366"/>
                  <a:pt x="881193" y="2142438"/>
                </a:cubicBezTo>
                <a:cubicBezTo>
                  <a:pt x="890246" y="2129765"/>
                  <a:pt x="907110" y="2125161"/>
                  <a:pt x="920069" y="2116522"/>
                </a:cubicBezTo>
                <a:cubicBezTo>
                  <a:pt x="946686" y="2036680"/>
                  <a:pt x="916244" y="2121889"/>
                  <a:pt x="958945" y="2025817"/>
                </a:cubicBezTo>
                <a:cubicBezTo>
                  <a:pt x="968392" y="2004561"/>
                  <a:pt x="973566" y="1981360"/>
                  <a:pt x="984863" y="1961027"/>
                </a:cubicBezTo>
                <a:cubicBezTo>
                  <a:pt x="995352" y="1942148"/>
                  <a:pt x="1011353" y="1926888"/>
                  <a:pt x="1023739" y="1909195"/>
                </a:cubicBezTo>
                <a:cubicBezTo>
                  <a:pt x="1041602" y="1883678"/>
                  <a:pt x="1056885" y="1856365"/>
                  <a:pt x="1075574" y="1831447"/>
                </a:cubicBezTo>
                <a:cubicBezTo>
                  <a:pt x="1088533" y="1814170"/>
                  <a:pt x="1102214" y="1797412"/>
                  <a:pt x="1114450" y="1779616"/>
                </a:cubicBezTo>
                <a:cubicBezTo>
                  <a:pt x="1149744" y="1728283"/>
                  <a:pt x="1183563" y="1675952"/>
                  <a:pt x="1218120" y="1624120"/>
                </a:cubicBezTo>
                <a:cubicBezTo>
                  <a:pt x="1226759" y="1611162"/>
                  <a:pt x="1233024" y="1596258"/>
                  <a:pt x="1244037" y="1585246"/>
                </a:cubicBezTo>
                <a:cubicBezTo>
                  <a:pt x="1252676" y="1576607"/>
                  <a:pt x="1262133" y="1568715"/>
                  <a:pt x="1269955" y="1559330"/>
                </a:cubicBezTo>
                <a:cubicBezTo>
                  <a:pt x="1311783" y="1509140"/>
                  <a:pt x="1325871" y="1470223"/>
                  <a:pt x="1386583" y="1429751"/>
                </a:cubicBezTo>
                <a:cubicBezTo>
                  <a:pt x="1425627" y="1403723"/>
                  <a:pt x="1431258" y="1397648"/>
                  <a:pt x="1477294" y="1377919"/>
                </a:cubicBezTo>
                <a:cubicBezTo>
                  <a:pt x="1610767" y="1320720"/>
                  <a:pt x="1396090" y="1424998"/>
                  <a:pt x="1568005" y="1339045"/>
                </a:cubicBezTo>
                <a:cubicBezTo>
                  <a:pt x="1625290" y="1253124"/>
                  <a:pt x="1557963" y="1348601"/>
                  <a:pt x="1632799" y="1261297"/>
                </a:cubicBezTo>
                <a:cubicBezTo>
                  <a:pt x="1675698" y="1211251"/>
                  <a:pt x="1662320" y="1210781"/>
                  <a:pt x="1710551" y="1170591"/>
                </a:cubicBezTo>
                <a:cubicBezTo>
                  <a:pt x="1805210" y="1091714"/>
                  <a:pt x="1684530" y="1210854"/>
                  <a:pt x="1801262" y="1105802"/>
                </a:cubicBezTo>
                <a:cubicBezTo>
                  <a:pt x="1828506" y="1081284"/>
                  <a:pt x="1849693" y="1050044"/>
                  <a:pt x="1879015" y="1028054"/>
                </a:cubicBezTo>
                <a:cubicBezTo>
                  <a:pt x="1896293" y="1015096"/>
                  <a:pt x="1913156" y="1001565"/>
                  <a:pt x="1930850" y="989180"/>
                </a:cubicBezTo>
                <a:cubicBezTo>
                  <a:pt x="1956368" y="971318"/>
                  <a:pt x="2008602" y="937348"/>
                  <a:pt x="2008602" y="937348"/>
                </a:cubicBezTo>
                <a:cubicBezTo>
                  <a:pt x="2065880" y="851434"/>
                  <a:pt x="1998565" y="946896"/>
                  <a:pt x="2073396" y="859600"/>
                </a:cubicBezTo>
                <a:cubicBezTo>
                  <a:pt x="2087452" y="843203"/>
                  <a:pt x="2099313" y="825046"/>
                  <a:pt x="2112272" y="807769"/>
                </a:cubicBezTo>
                <a:cubicBezTo>
                  <a:pt x="2134775" y="740259"/>
                  <a:pt x="2110489" y="793800"/>
                  <a:pt x="2151148" y="742979"/>
                </a:cubicBezTo>
                <a:cubicBezTo>
                  <a:pt x="2160877" y="730818"/>
                  <a:pt x="2165101" y="714075"/>
                  <a:pt x="2177065" y="704105"/>
                </a:cubicBezTo>
                <a:cubicBezTo>
                  <a:pt x="2191905" y="691739"/>
                  <a:pt x="2211622" y="686828"/>
                  <a:pt x="2228900" y="678189"/>
                </a:cubicBezTo>
                <a:cubicBezTo>
                  <a:pt x="2238598" y="649096"/>
                  <a:pt x="2254866" y="597762"/>
                  <a:pt x="2267776" y="574525"/>
                </a:cubicBezTo>
                <a:cubicBezTo>
                  <a:pt x="2278265" y="555646"/>
                  <a:pt x="2294267" y="540386"/>
                  <a:pt x="2306653" y="522693"/>
                </a:cubicBezTo>
                <a:cubicBezTo>
                  <a:pt x="2324516" y="497177"/>
                  <a:pt x="2341210" y="470862"/>
                  <a:pt x="2358488" y="444946"/>
                </a:cubicBezTo>
                <a:lnTo>
                  <a:pt x="2384405" y="406072"/>
                </a:lnTo>
                <a:cubicBezTo>
                  <a:pt x="2414198" y="286911"/>
                  <a:pt x="2412603" y="314816"/>
                  <a:pt x="2384405" y="108039"/>
                </a:cubicBezTo>
                <a:cubicBezTo>
                  <a:pt x="2382831" y="96499"/>
                  <a:pt x="2345087" y="50759"/>
                  <a:pt x="2332570" y="43249"/>
                </a:cubicBezTo>
                <a:cubicBezTo>
                  <a:pt x="2312646" y="31295"/>
                  <a:pt x="2242836" y="20120"/>
                  <a:pt x="2228900" y="17333"/>
                </a:cubicBezTo>
                <a:lnTo>
                  <a:pt x="1788304" y="56207"/>
                </a:lnTo>
                <a:cubicBezTo>
                  <a:pt x="1597509" y="75775"/>
                  <a:pt x="1820132" y="54434"/>
                  <a:pt x="1684634" y="95081"/>
                </a:cubicBezTo>
                <a:cubicBezTo>
                  <a:pt x="1655378" y="103857"/>
                  <a:pt x="1623974" y="102575"/>
                  <a:pt x="1593923" y="108039"/>
                </a:cubicBezTo>
                <a:cubicBezTo>
                  <a:pt x="1406899" y="142042"/>
                  <a:pt x="1824291" y="103360"/>
                  <a:pt x="1334748" y="133955"/>
                </a:cubicBezTo>
                <a:cubicBezTo>
                  <a:pt x="1304511" y="138274"/>
                  <a:pt x="1273505" y="138877"/>
                  <a:pt x="1244037" y="146913"/>
                </a:cubicBezTo>
                <a:cubicBezTo>
                  <a:pt x="1155965" y="170931"/>
                  <a:pt x="1227513" y="184599"/>
                  <a:pt x="1153326" y="159871"/>
                </a:cubicBezTo>
                <a:cubicBezTo>
                  <a:pt x="1174924" y="138274"/>
                  <a:pt x="1192706" y="112023"/>
                  <a:pt x="1218120" y="95081"/>
                </a:cubicBezTo>
                <a:cubicBezTo>
                  <a:pt x="1309739" y="34005"/>
                  <a:pt x="1196316" y="110655"/>
                  <a:pt x="1308831" y="30291"/>
                </a:cubicBezTo>
                <a:cubicBezTo>
                  <a:pt x="1321504" y="21239"/>
                  <a:pt x="1347707" y="19949"/>
                  <a:pt x="1347707" y="4375"/>
                </a:cubicBezTo>
                <a:cubicBezTo>
                  <a:pt x="1347707" y="-9285"/>
                  <a:pt x="1321790" y="13014"/>
                  <a:pt x="1308831" y="17333"/>
                </a:cubicBezTo>
                <a:cubicBezTo>
                  <a:pt x="1287233" y="38930"/>
                  <a:pt x="1262364" y="57689"/>
                  <a:pt x="1244037" y="82123"/>
                </a:cubicBezTo>
                <a:cubicBezTo>
                  <a:pt x="1158089" y="196714"/>
                  <a:pt x="1207263" y="172129"/>
                  <a:pt x="1127409" y="198744"/>
                </a:cubicBezTo>
                <a:cubicBezTo>
                  <a:pt x="1144687" y="207383"/>
                  <a:pt x="1165584" y="211001"/>
                  <a:pt x="1179244" y="224660"/>
                </a:cubicBezTo>
                <a:cubicBezTo>
                  <a:pt x="1192903" y="238319"/>
                  <a:pt x="1197987" y="258557"/>
                  <a:pt x="1205161" y="276492"/>
                </a:cubicBezTo>
                <a:cubicBezTo>
                  <a:pt x="1215307" y="301856"/>
                  <a:pt x="1222439" y="328324"/>
                  <a:pt x="1231078" y="354240"/>
                </a:cubicBezTo>
                <a:cubicBezTo>
                  <a:pt x="1236710" y="371135"/>
                  <a:pt x="1237783" y="389397"/>
                  <a:pt x="1244037" y="406072"/>
                </a:cubicBezTo>
                <a:cubicBezTo>
                  <a:pt x="1250820" y="424159"/>
                  <a:pt x="1261316" y="440627"/>
                  <a:pt x="1269955" y="457904"/>
                </a:cubicBezTo>
                <a:lnTo>
                  <a:pt x="1282913" y="483820"/>
                </a:ln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6324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800" dirty="0" smtClean="0">
                <a:latin typeface="Calibri"/>
                <a:cs typeface="Calibri"/>
              </a:rPr>
              <a:t>Machine Learning Problem</a:t>
            </a:r>
            <a:endParaRPr lang="en-US" sz="3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2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0965" y="-31698"/>
            <a:ext cx="9235440" cy="6949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6" name="Blossom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600" y="273307"/>
            <a:ext cx="8016132" cy="60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9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32035" y="-85477"/>
            <a:ext cx="9550061" cy="6943477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043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Better Understand Learners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747"/>
            <a:ext cx="9178456" cy="51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1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81" y="5286307"/>
            <a:ext cx="152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Spanning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1186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Kruskal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52" y="1576150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22476" y="3555595"/>
            <a:ext cx="108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WOW!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207" y="4712176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7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581" y="5286307"/>
            <a:ext cx="152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Spanning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1186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Kruskal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52" y="1576150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22476" y="3555595"/>
            <a:ext cx="108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WOW!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8836" y="4339920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5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Minimum spanning tree</a:t>
            </a:r>
          </a:p>
        </p:txBody>
      </p:sp>
      <p:sp>
        <p:nvSpPr>
          <p:cNvPr id="74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/>
              <a:t>minimum spanning tree</a:t>
            </a:r>
            <a:r>
              <a:rPr lang="en-US" altLang="zh-CN"/>
              <a:t> (MST): A spanning tree that has the lowest combined edge weight (cost), or minimum # edges if unweighted.</a:t>
            </a:r>
          </a:p>
        </p:txBody>
      </p:sp>
      <p:grpSp>
        <p:nvGrpSpPr>
          <p:cNvPr id="745521" name="Group 49"/>
          <p:cNvGrpSpPr>
            <a:grpSpLocks/>
          </p:cNvGrpSpPr>
          <p:nvPr/>
        </p:nvGrpSpPr>
        <p:grpSpPr bwMode="auto">
          <a:xfrm>
            <a:off x="609600" y="2676525"/>
            <a:ext cx="3114675" cy="2733675"/>
            <a:chOff x="3654" y="2022"/>
            <a:chExt cx="1962" cy="1722"/>
          </a:xfrm>
        </p:grpSpPr>
        <p:sp>
          <p:nvSpPr>
            <p:cNvPr id="745522" name="Text Box 6"/>
            <p:cNvSpPr txBox="1">
              <a:spLocks noChangeArrowheads="1"/>
            </p:cNvSpPr>
            <p:nvPr/>
          </p:nvSpPr>
          <p:spPr bwMode="auto">
            <a:xfrm>
              <a:off x="4720" y="2268"/>
              <a:ext cx="26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tx2"/>
                </a:solidFill>
                <a:latin typeface="Calibri" charset="0"/>
                <a:cs typeface="ＭＳ Ｐゴシック" charset="0"/>
              </a:endParaRPr>
            </a:p>
          </p:txBody>
        </p:sp>
        <p:sp>
          <p:nvSpPr>
            <p:cNvPr id="745523" name="Oval 8"/>
            <p:cNvSpPr>
              <a:spLocks noChangeArrowheads="1"/>
            </p:cNvSpPr>
            <p:nvPr/>
          </p:nvSpPr>
          <p:spPr bwMode="auto">
            <a:xfrm>
              <a:off x="4678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X</a:t>
              </a:r>
            </a:p>
          </p:txBody>
        </p:sp>
        <p:sp>
          <p:nvSpPr>
            <p:cNvPr id="745524" name="Oval 9"/>
            <p:cNvSpPr>
              <a:spLocks noChangeArrowheads="1"/>
            </p:cNvSpPr>
            <p:nvPr/>
          </p:nvSpPr>
          <p:spPr bwMode="auto">
            <a:xfrm>
              <a:off x="3654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U</a:t>
              </a:r>
            </a:p>
          </p:txBody>
        </p:sp>
        <p:sp>
          <p:nvSpPr>
            <p:cNvPr id="745525" name="Oval 10"/>
            <p:cNvSpPr>
              <a:spLocks noChangeArrowheads="1"/>
            </p:cNvSpPr>
            <p:nvPr/>
          </p:nvSpPr>
          <p:spPr bwMode="auto">
            <a:xfrm>
              <a:off x="4166" y="2022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V</a:t>
              </a:r>
            </a:p>
          </p:txBody>
        </p:sp>
        <p:sp>
          <p:nvSpPr>
            <p:cNvPr id="745526" name="Oval 11"/>
            <p:cNvSpPr>
              <a:spLocks noChangeArrowheads="1"/>
            </p:cNvSpPr>
            <p:nvPr/>
          </p:nvSpPr>
          <p:spPr bwMode="auto">
            <a:xfrm>
              <a:off x="4166" y="3006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W</a:t>
              </a:r>
            </a:p>
          </p:txBody>
        </p:sp>
        <p:sp>
          <p:nvSpPr>
            <p:cNvPr id="745527" name="Oval 12"/>
            <p:cNvSpPr>
              <a:spLocks noChangeArrowheads="1"/>
            </p:cNvSpPr>
            <p:nvPr/>
          </p:nvSpPr>
          <p:spPr bwMode="auto">
            <a:xfrm>
              <a:off x="5360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Z</a:t>
              </a:r>
            </a:p>
          </p:txBody>
        </p:sp>
        <p:cxnSp>
          <p:nvCxnSpPr>
            <p:cNvPr id="745528" name="AutoShape 13"/>
            <p:cNvCxnSpPr>
              <a:cxnSpLocks noChangeShapeType="1"/>
              <a:stCxn id="745525" idx="3"/>
              <a:endCxn id="745524" idx="7"/>
            </p:cNvCxnSpPr>
            <p:nvPr/>
          </p:nvCxnSpPr>
          <p:spPr bwMode="auto">
            <a:xfrm flipH="1">
              <a:off x="3873" y="2237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5529" name="AutoShape 14"/>
            <p:cNvCxnSpPr>
              <a:cxnSpLocks noChangeShapeType="1"/>
              <a:stCxn id="745526" idx="1"/>
              <a:endCxn id="745524" idx="5"/>
            </p:cNvCxnSpPr>
            <p:nvPr/>
          </p:nvCxnSpPr>
          <p:spPr bwMode="auto">
            <a:xfrm flipH="1" flipV="1">
              <a:off x="3873" y="2729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5530" name="AutoShape 15"/>
            <p:cNvCxnSpPr>
              <a:cxnSpLocks noChangeShapeType="1"/>
              <a:stCxn id="745526" idx="7"/>
              <a:endCxn id="745523" idx="3"/>
            </p:cNvCxnSpPr>
            <p:nvPr/>
          </p:nvCxnSpPr>
          <p:spPr bwMode="auto">
            <a:xfrm flipV="1">
              <a:off x="4384" y="2729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5531" name="AutoShape 16"/>
            <p:cNvCxnSpPr>
              <a:cxnSpLocks noChangeShapeType="1"/>
              <a:stCxn id="745523" idx="6"/>
              <a:endCxn id="745527" idx="2"/>
            </p:cNvCxnSpPr>
            <p:nvPr/>
          </p:nvCxnSpPr>
          <p:spPr bwMode="auto">
            <a:xfrm>
              <a:off x="4939" y="2637"/>
              <a:ext cx="41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5532" name="AutoShape 17"/>
            <p:cNvCxnSpPr>
              <a:cxnSpLocks noChangeShapeType="1"/>
              <a:stCxn id="745525" idx="5"/>
              <a:endCxn id="745523" idx="1"/>
            </p:cNvCxnSpPr>
            <p:nvPr/>
          </p:nvCxnSpPr>
          <p:spPr bwMode="auto">
            <a:xfrm>
              <a:off x="4384" y="2237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5533" name="AutoShape 18"/>
            <p:cNvCxnSpPr>
              <a:cxnSpLocks noChangeShapeType="1"/>
              <a:stCxn id="745525" idx="4"/>
              <a:endCxn id="745526" idx="0"/>
            </p:cNvCxnSpPr>
            <p:nvPr/>
          </p:nvCxnSpPr>
          <p:spPr bwMode="auto">
            <a:xfrm>
              <a:off x="4294" y="2273"/>
              <a:ext cx="0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5534" name="Oval 19"/>
            <p:cNvSpPr>
              <a:spLocks noChangeArrowheads="1"/>
            </p:cNvSpPr>
            <p:nvPr/>
          </p:nvSpPr>
          <p:spPr bwMode="auto">
            <a:xfrm>
              <a:off x="4683" y="349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Y</a:t>
              </a:r>
            </a:p>
          </p:txBody>
        </p:sp>
        <p:cxnSp>
          <p:nvCxnSpPr>
            <p:cNvPr id="745535" name="AutoShape 20"/>
            <p:cNvCxnSpPr>
              <a:cxnSpLocks noChangeShapeType="1"/>
              <a:stCxn id="745526" idx="5"/>
              <a:endCxn id="745534" idx="1"/>
            </p:cNvCxnSpPr>
            <p:nvPr/>
          </p:nvCxnSpPr>
          <p:spPr bwMode="auto">
            <a:xfrm>
              <a:off x="4384" y="3221"/>
              <a:ext cx="336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5536" name="AutoShape 21"/>
            <p:cNvCxnSpPr>
              <a:cxnSpLocks noChangeShapeType="1"/>
              <a:stCxn id="745523" idx="4"/>
              <a:endCxn id="745534" idx="0"/>
            </p:cNvCxnSpPr>
            <p:nvPr/>
          </p:nvCxnSpPr>
          <p:spPr bwMode="auto">
            <a:xfrm>
              <a:off x="4806" y="2765"/>
              <a:ext cx="5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5537" name="Text Box 22"/>
            <p:cNvSpPr txBox="1">
              <a:spLocks noChangeArrowheads="1"/>
            </p:cNvSpPr>
            <p:nvPr/>
          </p:nvSpPr>
          <p:spPr bwMode="auto">
            <a:xfrm>
              <a:off x="3873" y="2150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a</a:t>
              </a:r>
            </a:p>
          </p:txBody>
        </p:sp>
        <p:sp>
          <p:nvSpPr>
            <p:cNvPr id="745538" name="Text Box 23"/>
            <p:cNvSpPr txBox="1">
              <a:spLocks noChangeArrowheads="1"/>
            </p:cNvSpPr>
            <p:nvPr/>
          </p:nvSpPr>
          <p:spPr bwMode="auto">
            <a:xfrm>
              <a:off x="3865" y="276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c</a:t>
              </a:r>
            </a:p>
          </p:txBody>
        </p:sp>
        <p:sp>
          <p:nvSpPr>
            <p:cNvPr id="745539" name="Text Box 24"/>
            <p:cNvSpPr txBox="1">
              <a:spLocks noChangeArrowheads="1"/>
            </p:cNvSpPr>
            <p:nvPr/>
          </p:nvSpPr>
          <p:spPr bwMode="auto">
            <a:xfrm>
              <a:off x="4550" y="2145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b</a:t>
              </a:r>
            </a:p>
          </p:txBody>
        </p:sp>
        <p:sp>
          <p:nvSpPr>
            <p:cNvPr id="745540" name="Text Box 25"/>
            <p:cNvSpPr txBox="1">
              <a:spLocks noChangeArrowheads="1"/>
            </p:cNvSpPr>
            <p:nvPr/>
          </p:nvSpPr>
          <p:spPr bwMode="auto">
            <a:xfrm>
              <a:off x="4507" y="2801"/>
              <a:ext cx="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e</a:t>
              </a:r>
            </a:p>
          </p:txBody>
        </p:sp>
        <p:sp>
          <p:nvSpPr>
            <p:cNvPr id="745541" name="Text Box 26"/>
            <p:cNvSpPr txBox="1">
              <a:spLocks noChangeArrowheads="1"/>
            </p:cNvSpPr>
            <p:nvPr/>
          </p:nvSpPr>
          <p:spPr bwMode="auto">
            <a:xfrm>
              <a:off x="4123" y="2432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d</a:t>
              </a:r>
            </a:p>
          </p:txBody>
        </p:sp>
        <p:sp>
          <p:nvSpPr>
            <p:cNvPr id="745542" name="Text Box 27"/>
            <p:cNvSpPr txBox="1">
              <a:spLocks noChangeArrowheads="1"/>
            </p:cNvSpPr>
            <p:nvPr/>
          </p:nvSpPr>
          <p:spPr bwMode="auto">
            <a:xfrm>
              <a:off x="4425" y="3339"/>
              <a:ext cx="1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f</a:t>
              </a:r>
            </a:p>
          </p:txBody>
        </p:sp>
        <p:sp>
          <p:nvSpPr>
            <p:cNvPr id="745543" name="Text Box 28"/>
            <p:cNvSpPr txBox="1">
              <a:spLocks noChangeArrowheads="1"/>
            </p:cNvSpPr>
            <p:nvPr/>
          </p:nvSpPr>
          <p:spPr bwMode="auto">
            <a:xfrm>
              <a:off x="4784" y="3037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g</a:t>
              </a:r>
            </a:p>
          </p:txBody>
        </p:sp>
        <p:sp>
          <p:nvSpPr>
            <p:cNvPr id="745544" name="Text Box 29"/>
            <p:cNvSpPr txBox="1">
              <a:spLocks noChangeArrowheads="1"/>
            </p:cNvSpPr>
            <p:nvPr/>
          </p:nvSpPr>
          <p:spPr bwMode="auto">
            <a:xfrm>
              <a:off x="5067" y="2637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745545" name="Text Box 30"/>
            <p:cNvSpPr txBox="1">
              <a:spLocks noChangeArrowheads="1"/>
            </p:cNvSpPr>
            <p:nvPr/>
          </p:nvSpPr>
          <p:spPr bwMode="auto">
            <a:xfrm>
              <a:off x="4038" y="2637"/>
              <a:ext cx="259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accent2"/>
                </a:solidFill>
                <a:latin typeface="Calibri" charset="0"/>
                <a:cs typeface="ＭＳ Ｐゴシック" charset="0"/>
              </a:endParaRPr>
            </a:p>
          </p:txBody>
        </p:sp>
      </p:grpSp>
      <p:grpSp>
        <p:nvGrpSpPr>
          <p:cNvPr id="745546" name="Group 74"/>
          <p:cNvGrpSpPr>
            <a:grpSpLocks/>
          </p:cNvGrpSpPr>
          <p:nvPr/>
        </p:nvGrpSpPr>
        <p:grpSpPr bwMode="auto">
          <a:xfrm>
            <a:off x="5343525" y="2667000"/>
            <a:ext cx="3114675" cy="2733675"/>
            <a:chOff x="3366" y="2256"/>
            <a:chExt cx="1962" cy="1722"/>
          </a:xfrm>
        </p:grpSpPr>
        <p:sp>
          <p:nvSpPr>
            <p:cNvPr id="745547" name="Text Box 6"/>
            <p:cNvSpPr txBox="1">
              <a:spLocks noChangeArrowheads="1"/>
            </p:cNvSpPr>
            <p:nvPr/>
          </p:nvSpPr>
          <p:spPr bwMode="auto">
            <a:xfrm>
              <a:off x="4432" y="2502"/>
              <a:ext cx="26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tx2"/>
                </a:solidFill>
                <a:latin typeface="Calibri" charset="0"/>
                <a:cs typeface="ＭＳ Ｐゴシック" charset="0"/>
              </a:endParaRPr>
            </a:p>
          </p:txBody>
        </p:sp>
        <p:sp>
          <p:nvSpPr>
            <p:cNvPr id="745548" name="Oval 8"/>
            <p:cNvSpPr>
              <a:spLocks noChangeArrowheads="1"/>
            </p:cNvSpPr>
            <p:nvPr/>
          </p:nvSpPr>
          <p:spPr bwMode="auto">
            <a:xfrm>
              <a:off x="4390" y="274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X</a:t>
              </a:r>
            </a:p>
          </p:txBody>
        </p:sp>
        <p:sp>
          <p:nvSpPr>
            <p:cNvPr id="745549" name="Oval 9"/>
            <p:cNvSpPr>
              <a:spLocks noChangeArrowheads="1"/>
            </p:cNvSpPr>
            <p:nvPr/>
          </p:nvSpPr>
          <p:spPr bwMode="auto">
            <a:xfrm>
              <a:off x="3366" y="274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U</a:t>
              </a:r>
            </a:p>
          </p:txBody>
        </p:sp>
        <p:sp>
          <p:nvSpPr>
            <p:cNvPr id="745550" name="Oval 10"/>
            <p:cNvSpPr>
              <a:spLocks noChangeArrowheads="1"/>
            </p:cNvSpPr>
            <p:nvPr/>
          </p:nvSpPr>
          <p:spPr bwMode="auto">
            <a:xfrm>
              <a:off x="3878" y="2256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V</a:t>
              </a:r>
            </a:p>
          </p:txBody>
        </p:sp>
        <p:sp>
          <p:nvSpPr>
            <p:cNvPr id="745551" name="Oval 11"/>
            <p:cNvSpPr>
              <a:spLocks noChangeArrowheads="1"/>
            </p:cNvSpPr>
            <p:nvPr/>
          </p:nvSpPr>
          <p:spPr bwMode="auto">
            <a:xfrm>
              <a:off x="3878" y="3240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W</a:t>
              </a:r>
            </a:p>
          </p:txBody>
        </p:sp>
        <p:sp>
          <p:nvSpPr>
            <p:cNvPr id="745552" name="Oval 12"/>
            <p:cNvSpPr>
              <a:spLocks noChangeArrowheads="1"/>
            </p:cNvSpPr>
            <p:nvPr/>
          </p:nvSpPr>
          <p:spPr bwMode="auto">
            <a:xfrm>
              <a:off x="5072" y="274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Z</a:t>
              </a:r>
            </a:p>
          </p:txBody>
        </p:sp>
        <p:cxnSp>
          <p:nvCxnSpPr>
            <p:cNvPr id="745553" name="AutoShape 14"/>
            <p:cNvCxnSpPr>
              <a:cxnSpLocks noChangeShapeType="1"/>
              <a:stCxn id="745551" idx="1"/>
              <a:endCxn id="745549" idx="5"/>
            </p:cNvCxnSpPr>
            <p:nvPr/>
          </p:nvCxnSpPr>
          <p:spPr bwMode="auto">
            <a:xfrm flipH="1" flipV="1">
              <a:off x="3585" y="2963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5554" name="AutoShape 15"/>
            <p:cNvCxnSpPr>
              <a:cxnSpLocks noChangeShapeType="1"/>
              <a:stCxn id="745551" idx="7"/>
              <a:endCxn id="745548" idx="3"/>
            </p:cNvCxnSpPr>
            <p:nvPr/>
          </p:nvCxnSpPr>
          <p:spPr bwMode="auto">
            <a:xfrm flipV="1">
              <a:off x="4096" y="2963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5555" name="AutoShape 16"/>
            <p:cNvCxnSpPr>
              <a:cxnSpLocks noChangeShapeType="1"/>
              <a:stCxn id="745548" idx="6"/>
              <a:endCxn id="745552" idx="2"/>
            </p:cNvCxnSpPr>
            <p:nvPr/>
          </p:nvCxnSpPr>
          <p:spPr bwMode="auto">
            <a:xfrm>
              <a:off x="4651" y="2871"/>
              <a:ext cx="41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5556" name="AutoShape 17"/>
            <p:cNvCxnSpPr>
              <a:cxnSpLocks noChangeShapeType="1"/>
              <a:stCxn id="745550" idx="5"/>
              <a:endCxn id="745548" idx="1"/>
            </p:cNvCxnSpPr>
            <p:nvPr/>
          </p:nvCxnSpPr>
          <p:spPr bwMode="auto">
            <a:xfrm>
              <a:off x="4096" y="2471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5557" name="Oval 19"/>
            <p:cNvSpPr>
              <a:spLocks noChangeArrowheads="1"/>
            </p:cNvSpPr>
            <p:nvPr/>
          </p:nvSpPr>
          <p:spPr bwMode="auto">
            <a:xfrm>
              <a:off x="4395" y="3732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Y</a:t>
              </a:r>
            </a:p>
          </p:txBody>
        </p:sp>
        <p:cxnSp>
          <p:nvCxnSpPr>
            <p:cNvPr id="745558" name="AutoShape 21"/>
            <p:cNvCxnSpPr>
              <a:cxnSpLocks noChangeShapeType="1"/>
              <a:stCxn id="745548" idx="4"/>
              <a:endCxn id="745557" idx="0"/>
            </p:cNvCxnSpPr>
            <p:nvPr/>
          </p:nvCxnSpPr>
          <p:spPr bwMode="auto">
            <a:xfrm>
              <a:off x="4518" y="2999"/>
              <a:ext cx="5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5559" name="Text Box 23"/>
            <p:cNvSpPr txBox="1">
              <a:spLocks noChangeArrowheads="1"/>
            </p:cNvSpPr>
            <p:nvPr/>
          </p:nvSpPr>
          <p:spPr bwMode="auto">
            <a:xfrm>
              <a:off x="3577" y="2999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c</a:t>
              </a:r>
            </a:p>
          </p:txBody>
        </p:sp>
        <p:sp>
          <p:nvSpPr>
            <p:cNvPr id="745560" name="Text Box 24"/>
            <p:cNvSpPr txBox="1">
              <a:spLocks noChangeArrowheads="1"/>
            </p:cNvSpPr>
            <p:nvPr/>
          </p:nvSpPr>
          <p:spPr bwMode="auto">
            <a:xfrm>
              <a:off x="4262" y="2379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b</a:t>
              </a:r>
            </a:p>
          </p:txBody>
        </p:sp>
        <p:sp>
          <p:nvSpPr>
            <p:cNvPr id="745561" name="Text Box 25"/>
            <p:cNvSpPr txBox="1">
              <a:spLocks noChangeArrowheads="1"/>
            </p:cNvSpPr>
            <p:nvPr/>
          </p:nvSpPr>
          <p:spPr bwMode="auto">
            <a:xfrm>
              <a:off x="4219" y="3035"/>
              <a:ext cx="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e</a:t>
              </a:r>
            </a:p>
          </p:txBody>
        </p:sp>
        <p:sp>
          <p:nvSpPr>
            <p:cNvPr id="745562" name="Text Box 28"/>
            <p:cNvSpPr txBox="1">
              <a:spLocks noChangeArrowheads="1"/>
            </p:cNvSpPr>
            <p:nvPr/>
          </p:nvSpPr>
          <p:spPr bwMode="auto">
            <a:xfrm>
              <a:off x="4496" y="3271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g</a:t>
              </a:r>
            </a:p>
          </p:txBody>
        </p:sp>
        <p:sp>
          <p:nvSpPr>
            <p:cNvPr id="745563" name="Text Box 29"/>
            <p:cNvSpPr txBox="1">
              <a:spLocks noChangeArrowheads="1"/>
            </p:cNvSpPr>
            <p:nvPr/>
          </p:nvSpPr>
          <p:spPr bwMode="auto">
            <a:xfrm>
              <a:off x="4779" y="2871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745564" name="Text Box 30"/>
            <p:cNvSpPr txBox="1">
              <a:spLocks noChangeArrowheads="1"/>
            </p:cNvSpPr>
            <p:nvPr/>
          </p:nvSpPr>
          <p:spPr bwMode="auto">
            <a:xfrm>
              <a:off x="3750" y="2871"/>
              <a:ext cx="259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accent2"/>
                </a:solidFill>
                <a:latin typeface="Calibri" charset="0"/>
                <a:cs typeface="ＭＳ Ｐゴシック" charset="0"/>
              </a:endParaRPr>
            </a:p>
          </p:txBody>
        </p:sp>
      </p:grpSp>
      <p:sp>
        <p:nvSpPr>
          <p:cNvPr id="745565" name="Line 93"/>
          <p:cNvSpPr>
            <a:spLocks noChangeShapeType="1"/>
          </p:cNvSpPr>
          <p:nvPr/>
        </p:nvSpPr>
        <p:spPr bwMode="auto">
          <a:xfrm>
            <a:off x="4267200" y="3886200"/>
            <a:ext cx="6858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45566" name="Picture 94" descr="KWyhJdX1J89vCBnW_1SzTMFa19-qR75Rs7h629koWi1TMtDxv5KrcW0JwnEGTartOimv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9"/>
          <a:stretch>
            <a:fillRect/>
          </a:stretch>
        </p:blipFill>
        <p:spPr bwMode="auto">
          <a:xfrm>
            <a:off x="8496300" y="63500"/>
            <a:ext cx="571500" cy="39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246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5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5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MST examples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/>
              <a:t>Q:</a:t>
            </a:r>
            <a:r>
              <a:rPr lang="en-US" altLang="zh-CN"/>
              <a:t> How many minimum spanning trees does this graph have?</a:t>
            </a:r>
          </a:p>
          <a:p>
            <a:pPr lvl="1"/>
            <a:endParaRPr lang="en-US" altLang="zh-CN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/>
              <a:t>	A.</a:t>
            </a:r>
            <a:r>
              <a:rPr lang="en-US" altLang="zh-CN"/>
              <a:t> 	0-1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/>
              <a:t>	B.</a:t>
            </a:r>
            <a:r>
              <a:rPr lang="en-US" altLang="zh-CN"/>
              <a:t> 	2-3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/>
              <a:t>	C.</a:t>
            </a:r>
            <a:r>
              <a:rPr lang="en-US" altLang="zh-CN"/>
              <a:t> 	4-5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/>
              <a:t>	</a:t>
            </a:r>
            <a:r>
              <a:rPr lang="en-US" altLang="zh-CN" b="1"/>
              <a:t>D. </a:t>
            </a:r>
            <a:r>
              <a:rPr lang="en-US" altLang="zh-CN"/>
              <a:t>	6-7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/>
              <a:t>	E.</a:t>
            </a:r>
            <a:r>
              <a:rPr lang="en-US" altLang="zh-CN"/>
              <a:t> 	&gt; 7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/>
          </a:p>
          <a:p>
            <a:pPr lvl="1">
              <a:lnSpc>
                <a:spcPct val="80000"/>
              </a:lnSpc>
              <a:buFontTx/>
              <a:buNone/>
            </a:pPr>
            <a:endParaRPr lang="en-US" altLang="zh-CN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1800" i="1">
                <a:solidFill>
                  <a:schemeClr val="bg2"/>
                </a:solidFill>
              </a:rPr>
              <a:t>(question courtesy Cynthia Lee)</a:t>
            </a:r>
          </a:p>
        </p:txBody>
      </p:sp>
      <p:grpSp>
        <p:nvGrpSpPr>
          <p:cNvPr id="746585" name="Group 89"/>
          <p:cNvGrpSpPr>
            <a:grpSpLocks/>
          </p:cNvGrpSpPr>
          <p:nvPr/>
        </p:nvGrpSpPr>
        <p:grpSpPr bwMode="auto">
          <a:xfrm>
            <a:off x="2401888" y="2057400"/>
            <a:ext cx="5599112" cy="2436813"/>
            <a:chOff x="1137" y="213"/>
            <a:chExt cx="3527" cy="1535"/>
          </a:xfrm>
        </p:grpSpPr>
        <p:sp>
          <p:nvSpPr>
            <p:cNvPr id="2" name="Freeform 1"/>
            <p:cNvSpPr/>
            <p:nvPr>
              <p:custDataLst>
                <p:tags r:id="rId1"/>
              </p:custDataLst>
            </p:nvPr>
          </p:nvSpPr>
          <p:spPr>
            <a:xfrm>
              <a:off x="2214" y="213"/>
              <a:ext cx="294" cy="29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99CCFF"/>
            </a:solidFill>
            <a:ln w="36720">
              <a:solidFill>
                <a:srgbClr val="000000"/>
              </a:solidFill>
              <a:prstDash val="solid"/>
            </a:ln>
          </p:spPr>
          <p:txBody>
            <a:bodyPr wrap="none" lIns="73474" tIns="42860" rIns="73474" bIns="42860" anchor="ctr"/>
            <a:lstStyle/>
            <a:p>
              <a:pPr algn="l" defTabSz="457200" hangingPunct="0"/>
              <a:r>
                <a:rPr lang="en-US" altLang="zh-CN" sz="2200">
                  <a:latin typeface="Calibri" charset="0"/>
                  <a:ea typeface="Droid Sans Fallback" charset="0"/>
                  <a:cs typeface="Lohit Hindi" charset="0"/>
                </a:rPr>
                <a:t>B</a:t>
              </a:r>
            </a:p>
          </p:txBody>
        </p:sp>
        <p:sp>
          <p:nvSpPr>
            <p:cNvPr id="3" name="Freeform 2"/>
            <p:cNvSpPr/>
            <p:nvPr>
              <p:custDataLst>
                <p:tags r:id="rId2"/>
              </p:custDataLst>
            </p:nvPr>
          </p:nvSpPr>
          <p:spPr>
            <a:xfrm>
              <a:off x="3292" y="213"/>
              <a:ext cx="294" cy="29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99CCFF"/>
            </a:solidFill>
            <a:ln w="36720">
              <a:solidFill>
                <a:srgbClr val="000000"/>
              </a:solidFill>
              <a:prstDash val="solid"/>
            </a:ln>
          </p:spPr>
          <p:txBody>
            <a:bodyPr wrap="none" lIns="73474" tIns="42860" rIns="73474" bIns="42860" anchor="ctr"/>
            <a:lstStyle/>
            <a:p>
              <a:pPr algn="l" defTabSz="457200" hangingPunct="0"/>
              <a:r>
                <a:rPr lang="en-US" altLang="zh-CN" sz="2200">
                  <a:latin typeface="Calibri" charset="0"/>
                  <a:ea typeface="Droid Sans Fallback" charset="0"/>
                  <a:cs typeface="Lohit Hindi" charset="0"/>
                </a:rPr>
                <a:t>D</a:t>
              </a:r>
            </a:p>
          </p:txBody>
        </p:sp>
        <p:sp>
          <p:nvSpPr>
            <p:cNvPr id="4" name="Freeform 3"/>
            <p:cNvSpPr/>
            <p:nvPr>
              <p:custDataLst>
                <p:tags r:id="rId3"/>
              </p:custDataLst>
            </p:nvPr>
          </p:nvSpPr>
          <p:spPr>
            <a:xfrm>
              <a:off x="3292" y="1291"/>
              <a:ext cx="294" cy="29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99CCFF"/>
            </a:solidFill>
            <a:ln w="36720">
              <a:solidFill>
                <a:srgbClr val="000000"/>
              </a:solidFill>
              <a:prstDash val="solid"/>
            </a:ln>
          </p:spPr>
          <p:txBody>
            <a:bodyPr wrap="none" lIns="73474" tIns="42860" rIns="73474" bIns="42860" anchor="ctr"/>
            <a:lstStyle/>
            <a:p>
              <a:pPr algn="l" defTabSz="457200" hangingPunct="0"/>
              <a:r>
                <a:rPr lang="en-US" altLang="zh-CN" sz="2200">
                  <a:latin typeface="Calibri" charset="0"/>
                  <a:ea typeface="Droid Sans Fallback" charset="0"/>
                  <a:cs typeface="Lohit Hindi" charset="0"/>
                </a:rPr>
                <a:t>E</a:t>
              </a:r>
            </a:p>
          </p:txBody>
        </p:sp>
        <p:sp>
          <p:nvSpPr>
            <p:cNvPr id="5" name="Freeform 4"/>
            <p:cNvSpPr/>
            <p:nvPr>
              <p:custDataLst>
                <p:tags r:id="rId4"/>
              </p:custDataLst>
            </p:nvPr>
          </p:nvSpPr>
          <p:spPr>
            <a:xfrm>
              <a:off x="2214" y="1291"/>
              <a:ext cx="294" cy="29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99CCFF"/>
            </a:solidFill>
            <a:ln w="36720">
              <a:solidFill>
                <a:srgbClr val="000000"/>
              </a:solidFill>
              <a:prstDash val="solid"/>
            </a:ln>
          </p:spPr>
          <p:txBody>
            <a:bodyPr wrap="none" lIns="73474" tIns="42860" rIns="73474" bIns="42860" anchor="ctr"/>
            <a:lstStyle/>
            <a:p>
              <a:pPr algn="l" defTabSz="457200" hangingPunct="0"/>
              <a:r>
                <a:rPr lang="en-US" altLang="zh-CN" sz="2200">
                  <a:latin typeface="Calibri" charset="0"/>
                  <a:ea typeface="Droid Sans Fallback" charset="0"/>
                  <a:cs typeface="Lohit Hindi" charset="0"/>
                </a:rPr>
                <a:t>C</a:t>
              </a:r>
            </a:p>
          </p:txBody>
        </p:sp>
        <p:sp>
          <p:nvSpPr>
            <p:cNvPr id="6" name="Freeform 5"/>
            <p:cNvSpPr/>
            <p:nvPr>
              <p:custDataLst>
                <p:tags r:id="rId5"/>
              </p:custDataLst>
            </p:nvPr>
          </p:nvSpPr>
          <p:spPr>
            <a:xfrm>
              <a:off x="1137" y="1291"/>
              <a:ext cx="294" cy="29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99CCFF"/>
            </a:solidFill>
            <a:ln w="36720">
              <a:solidFill>
                <a:srgbClr val="000000"/>
              </a:solidFill>
              <a:prstDash val="solid"/>
            </a:ln>
          </p:spPr>
          <p:txBody>
            <a:bodyPr wrap="none" lIns="73474" tIns="42860" rIns="73474" bIns="42860" anchor="ctr"/>
            <a:lstStyle/>
            <a:p>
              <a:pPr algn="l" defTabSz="457200" hangingPunct="0"/>
              <a:r>
                <a:rPr lang="en-US" altLang="zh-CN" sz="2200">
                  <a:latin typeface="Calibri" charset="0"/>
                  <a:ea typeface="Droid Sans Fallback" charset="0"/>
                  <a:cs typeface="Lohit Hindi" charset="0"/>
                </a:rPr>
                <a:t>A</a:t>
              </a:r>
            </a:p>
          </p:txBody>
        </p:sp>
        <p:sp>
          <p:nvSpPr>
            <p:cNvPr id="7" name="Freeform 6"/>
            <p:cNvSpPr/>
            <p:nvPr>
              <p:custDataLst>
                <p:tags r:id="rId6"/>
              </p:custDataLst>
            </p:nvPr>
          </p:nvSpPr>
          <p:spPr>
            <a:xfrm>
              <a:off x="4370" y="213"/>
              <a:ext cx="294" cy="29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99CCFF"/>
            </a:solidFill>
            <a:ln w="36720">
              <a:solidFill>
                <a:srgbClr val="000000"/>
              </a:solidFill>
              <a:prstDash val="solid"/>
            </a:ln>
          </p:spPr>
          <p:txBody>
            <a:bodyPr wrap="none" lIns="73474" tIns="42860" rIns="73474" bIns="42860" anchor="ctr"/>
            <a:lstStyle/>
            <a:p>
              <a:pPr algn="l" defTabSz="457200" hangingPunct="0"/>
              <a:r>
                <a:rPr lang="en-US" altLang="zh-CN" sz="2200">
                  <a:latin typeface="Calibri" charset="0"/>
                  <a:ea typeface="Droid Sans Fallback" charset="0"/>
                  <a:cs typeface="Lohit Hindi" charset="0"/>
                </a:rPr>
                <a:t>F</a:t>
              </a:r>
            </a:p>
          </p:txBody>
        </p:sp>
        <p:cxnSp>
          <p:nvCxnSpPr>
            <p:cNvPr id="746573" name="Straight Arrow Connector 7"/>
            <p:cNvCxnSpPr>
              <a:cxnSpLocks noChangeShapeType="1"/>
              <a:stCxn id="5" idx="4"/>
              <a:endCxn id="2" idx="8"/>
            </p:cNvCxnSpPr>
            <p:nvPr>
              <p:custDataLst>
                <p:tags r:id="rId7"/>
              </p:custDataLst>
            </p:nvPr>
          </p:nvCxnSpPr>
          <p:spPr bwMode="auto">
            <a:xfrm flipV="1">
              <a:off x="2361" y="507"/>
              <a:ext cx="0" cy="784"/>
            </a:xfrm>
            <a:prstGeom prst="straightConnector1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6574" name="Straight Arrow Connector 9"/>
            <p:cNvCxnSpPr>
              <a:cxnSpLocks noChangeShapeType="1"/>
              <a:stCxn id="2" idx="10"/>
              <a:endCxn id="3" idx="6"/>
            </p:cNvCxnSpPr>
            <p:nvPr>
              <p:custDataLst>
                <p:tags r:id="rId8"/>
              </p:custDataLst>
            </p:nvPr>
          </p:nvCxnSpPr>
          <p:spPr bwMode="auto">
            <a:xfrm>
              <a:off x="2508" y="360"/>
              <a:ext cx="784" cy="0"/>
            </a:xfrm>
            <a:prstGeom prst="straightConnector1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6575" name="Straight Arrow Connector 10"/>
            <p:cNvCxnSpPr>
              <a:cxnSpLocks noChangeShapeType="1"/>
              <a:stCxn id="5" idx="10"/>
              <a:endCxn id="4" idx="6"/>
            </p:cNvCxnSpPr>
            <p:nvPr>
              <p:custDataLst>
                <p:tags r:id="rId9"/>
              </p:custDataLst>
            </p:nvPr>
          </p:nvCxnSpPr>
          <p:spPr bwMode="auto">
            <a:xfrm>
              <a:off x="2508" y="1438"/>
              <a:ext cx="784" cy="0"/>
            </a:xfrm>
            <a:prstGeom prst="straightConnector1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6576" name="Straight Arrow Connector 11"/>
            <p:cNvCxnSpPr>
              <a:cxnSpLocks noChangeShapeType="1"/>
              <a:stCxn id="3" idx="8"/>
              <a:endCxn id="4" idx="4"/>
            </p:cNvCxnSpPr>
            <p:nvPr>
              <p:custDataLst>
                <p:tags r:id="rId10"/>
              </p:custDataLst>
            </p:nvPr>
          </p:nvCxnSpPr>
          <p:spPr bwMode="auto">
            <a:xfrm>
              <a:off x="3439" y="507"/>
              <a:ext cx="0" cy="784"/>
            </a:xfrm>
            <a:prstGeom prst="straightConnector1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6577" name="Straight Arrow Connector 14"/>
            <p:cNvCxnSpPr>
              <a:cxnSpLocks noChangeShapeType="1"/>
              <a:stCxn id="3" idx="10"/>
              <a:endCxn id="7" idx="3"/>
            </p:cNvCxnSpPr>
            <p:nvPr>
              <p:custDataLst>
                <p:tags r:id="rId11"/>
              </p:custDataLst>
            </p:nvPr>
          </p:nvCxnSpPr>
          <p:spPr bwMode="auto">
            <a:xfrm>
              <a:off x="3586" y="360"/>
              <a:ext cx="784" cy="0"/>
            </a:xfrm>
            <a:prstGeom prst="straightConnector1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6578" name="Straight Arrow Connector 21"/>
            <p:cNvCxnSpPr>
              <a:cxnSpLocks noChangeShapeType="1"/>
              <a:stCxn id="6" idx="10"/>
              <a:endCxn id="5" idx="6"/>
            </p:cNvCxnSpPr>
            <p:nvPr>
              <p:custDataLst>
                <p:tags r:id="rId12"/>
              </p:custDataLst>
            </p:nvPr>
          </p:nvCxnSpPr>
          <p:spPr bwMode="auto">
            <a:xfrm>
              <a:off x="1431" y="1438"/>
              <a:ext cx="783" cy="0"/>
            </a:xfrm>
            <a:prstGeom prst="straightConnector1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6579" name="Rectangle 2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743" y="1479"/>
              <a:ext cx="20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 defTabSz="457200"/>
              <a:r>
                <a:rPr lang="en-US" altLang="zh-CN" sz="2200" b="1">
                  <a:latin typeface="Calibri" charset="0"/>
                  <a:cs typeface="ＭＳ Ｐゴシック" charset="0"/>
                </a:rPr>
                <a:t>3</a:t>
              </a:r>
              <a:endParaRPr lang="en-US" altLang="zh-CN" sz="2200">
                <a:latin typeface="Calibri" charset="0"/>
                <a:cs typeface="ＭＳ Ｐゴシック" charset="0"/>
              </a:endParaRPr>
            </a:p>
          </p:txBody>
        </p:sp>
        <p:sp>
          <p:nvSpPr>
            <p:cNvPr id="746580" name="Rectangle 26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182" y="761"/>
              <a:ext cx="20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 defTabSz="457200"/>
              <a:r>
                <a:rPr lang="en-US" altLang="zh-CN" sz="2200" b="1">
                  <a:latin typeface="Calibri" charset="0"/>
                  <a:cs typeface="ＭＳ Ｐゴシック" charset="0"/>
                </a:rPr>
                <a:t>3</a:t>
              </a:r>
              <a:endParaRPr lang="en-US" altLang="zh-CN" sz="2200">
                <a:latin typeface="Calibri" charset="0"/>
                <a:cs typeface="ＭＳ Ｐゴシック" charset="0"/>
              </a:endParaRPr>
            </a:p>
          </p:txBody>
        </p:sp>
        <p:sp>
          <p:nvSpPr>
            <p:cNvPr id="746581" name="Rectangle 2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847" y="360"/>
              <a:ext cx="20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 defTabSz="457200"/>
              <a:r>
                <a:rPr lang="en-US" altLang="zh-CN" sz="2200" b="1">
                  <a:latin typeface="Calibri" charset="0"/>
                  <a:cs typeface="ＭＳ Ｐゴシック" charset="0"/>
                </a:rPr>
                <a:t>1</a:t>
              </a:r>
              <a:endParaRPr lang="en-US" altLang="zh-CN" sz="2200">
                <a:latin typeface="Calibri" charset="0"/>
                <a:cs typeface="ＭＳ Ｐゴシック" charset="0"/>
              </a:endParaRPr>
            </a:p>
          </p:txBody>
        </p:sp>
        <p:sp>
          <p:nvSpPr>
            <p:cNvPr id="746582" name="Rectangle 2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818" y="1476"/>
              <a:ext cx="20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 defTabSz="457200"/>
              <a:r>
                <a:rPr lang="en-US" altLang="zh-CN" sz="2200" b="1">
                  <a:latin typeface="Calibri" charset="0"/>
                  <a:cs typeface="ＭＳ Ｐゴシック" charset="0"/>
                </a:rPr>
                <a:t>3</a:t>
              </a:r>
              <a:endParaRPr lang="en-US" altLang="zh-CN" sz="2200">
                <a:latin typeface="Calibri" charset="0"/>
                <a:cs typeface="ＭＳ Ｐゴシック" charset="0"/>
              </a:endParaRPr>
            </a:p>
          </p:txBody>
        </p:sp>
        <p:sp>
          <p:nvSpPr>
            <p:cNvPr id="746583" name="Rectangle 31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477" y="759"/>
              <a:ext cx="20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 defTabSz="457200"/>
              <a:r>
                <a:rPr lang="en-US" altLang="zh-CN" sz="2200" b="1">
                  <a:latin typeface="Calibri" charset="0"/>
                  <a:cs typeface="ＭＳ Ｐゴシック" charset="0"/>
                </a:rPr>
                <a:t>3</a:t>
              </a:r>
              <a:endParaRPr lang="en-US" altLang="zh-CN" sz="2200">
                <a:latin typeface="Calibri" charset="0"/>
                <a:cs typeface="ＭＳ Ｐゴシック" charset="0"/>
              </a:endParaRPr>
            </a:p>
          </p:txBody>
        </p:sp>
        <p:sp>
          <p:nvSpPr>
            <p:cNvPr id="746584" name="Rectangle 3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903" y="360"/>
              <a:ext cx="20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 defTabSz="457200"/>
              <a:r>
                <a:rPr lang="en-US" altLang="zh-CN" sz="2200" b="1">
                  <a:latin typeface="Calibri" charset="0"/>
                  <a:cs typeface="ＭＳ Ｐゴシック" charset="0"/>
                </a:rPr>
                <a:t>7</a:t>
              </a:r>
              <a:endParaRPr lang="en-US" altLang="zh-CN" sz="2200">
                <a:latin typeface="Calibri" charset="0"/>
                <a:cs typeface="ＭＳ Ｐゴシック" charset="0"/>
              </a:endParaRPr>
            </a:p>
          </p:txBody>
        </p:sp>
      </p:grpSp>
      <p:pic>
        <p:nvPicPr>
          <p:cNvPr id="746586" name="Picture 90" descr="KWyhJdX1J89vCBnW_1SzTMFa19-qR75Rs7h629koWi1TMtDxv5KrcW0JwnEGTartOimv=w30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575310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5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ahoma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35124</TotalTime>
  <Words>1806</Words>
  <Application>Microsoft Macintosh PowerPoint</Application>
  <PresentationFormat>On-screen Show (4:3)</PresentationFormat>
  <Paragraphs>909</Paragraphs>
  <Slides>54</Slides>
  <Notes>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Default Design</vt:lpstr>
      <vt:lpstr>PowerPoint Presentation</vt:lpstr>
      <vt:lpstr>PowerPoint Presentation</vt:lpstr>
      <vt:lpstr>PowerPoint Presentation</vt:lpstr>
      <vt:lpstr>Spanning trees</vt:lpstr>
      <vt:lpstr>Span tree examples</vt:lpstr>
      <vt:lpstr>PowerPoint Presentation</vt:lpstr>
      <vt:lpstr>PowerPoint Presentation</vt:lpstr>
      <vt:lpstr>Minimum spanning tree</vt:lpstr>
      <vt:lpstr>MST examples</vt:lpstr>
      <vt:lpstr>PowerPoint Presentation</vt:lpstr>
      <vt:lpstr>PowerPoint Presentation</vt:lpstr>
      <vt:lpstr>PowerPoint Presentation</vt:lpstr>
      <vt:lpstr>Kruskal's algorithm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Kruskal example</vt:lpstr>
      <vt:lpstr>Mazes with Kruskal's</vt:lpstr>
      <vt:lpstr>Implementing Kruskal</vt:lpstr>
      <vt:lpstr>Vertex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Solving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Understand Learners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106B Lecture Slides</dc:title>
  <dc:creator/>
  <cp:keywords/>
  <dc:description/>
  <cp:lastModifiedBy>Megan Faulk</cp:lastModifiedBy>
  <cp:revision>861</cp:revision>
  <dcterms:created xsi:type="dcterms:W3CDTF">2008-06-28T20:57:21Z</dcterms:created>
  <dcterms:modified xsi:type="dcterms:W3CDTF">2016-03-05T00:25:39Z</dcterms:modified>
</cp:coreProperties>
</file>